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6" r:id="rId2"/>
    <p:sldId id="293" r:id="rId3"/>
    <p:sldId id="335" r:id="rId4"/>
    <p:sldId id="334" r:id="rId5"/>
    <p:sldId id="294" r:id="rId6"/>
    <p:sldId id="295" r:id="rId7"/>
    <p:sldId id="300" r:id="rId8"/>
    <p:sldId id="296" r:id="rId9"/>
    <p:sldId id="298" r:id="rId10"/>
    <p:sldId id="337" r:id="rId11"/>
    <p:sldId id="338" r:id="rId12"/>
    <p:sldId id="301" r:id="rId13"/>
    <p:sldId id="297" r:id="rId14"/>
    <p:sldId id="299" r:id="rId15"/>
    <p:sldId id="302" r:id="rId16"/>
    <p:sldId id="336" r:id="rId17"/>
    <p:sldId id="303" r:id="rId18"/>
    <p:sldId id="304" r:id="rId19"/>
    <p:sldId id="305" r:id="rId20"/>
    <p:sldId id="306" r:id="rId21"/>
    <p:sldId id="307" r:id="rId22"/>
    <p:sldId id="308" r:id="rId23"/>
    <p:sldId id="311" r:id="rId24"/>
    <p:sldId id="339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40" r:id="rId33"/>
    <p:sldId id="341" r:id="rId34"/>
    <p:sldId id="342" r:id="rId35"/>
    <p:sldId id="343" r:id="rId3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3634C"/>
    <a:srgbClr val="94634C"/>
    <a:srgbClr val="EA7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5633" autoAdjust="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82AE50C-CE12-42D7-9076-5EDD7D724CC7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5C938EC-096E-4FF9-9FCB-7CC27DC9142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8295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280C77-4383-44F9-8867-5B47AA1EBC5D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62227-3DE1-475E-AA63-EE7CC48910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AF9DD6-0C21-4081-B7CF-82F2629BFEF7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748900-ABA1-46D0-B4ED-3CC4C63F0F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08D38-59E0-4BAA-AEE2-7AC090E676A7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B0649E-4E43-4137-B799-614FBBECCFA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75D1A-3B6C-4988-A15F-6E771882B786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420DC-5401-4403-A48F-A149E97BA8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939A-1D65-4CFD-A15C-71E41AD31A91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461361-C1AC-413B-B73B-6E5121B616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5F5B0D-D3DD-411E-9C21-E9B6148B87EA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12AE-C77F-4CF0-81EC-75DF956979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0712C3-5EA4-4237-86DB-6CF0EE94577E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E5379-6283-4A5B-8099-0E9FFB53DA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DCB6C0-9A07-4637-BF36-61D613939F8D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84444-1B27-4D08-A831-E37673CDCDC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C42F80-CF67-46AE-8CBE-6897EBFB1ABE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61D93-5EC3-4605-BF41-715507DD11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D2FC2F-311C-4476-95D9-3B6615D48391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1E26A9-A372-4296-A3A4-1155569404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51D5E4-738D-4E87-9D4F-C3D1AB1BF6AA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F528F-A4FA-4EA9-8F48-26A962C0A8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14F5FD-338B-4672-BD70-D2EC9D3FF902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6FA80D1-DE52-4EF9-9575-4EA625A051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png"/><Relationship Id="rId5" Type="http://schemas.openxmlformats.org/officeDocument/2006/relationships/image" Target="../media/image26.emf"/><Relationship Id="rId4" Type="http://schemas.openxmlformats.org/officeDocument/2006/relationships/oleObject" Target="../embeddings/oleObject4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257682" y="2644170"/>
            <a:ext cx="388843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>
            <a:spAutoFit/>
          </a:bodyPr>
          <a:lstStyle/>
          <a:p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第八章 </a:t>
            </a:r>
            <a:endParaRPr lang="en-US" altLang="zh-CN" sz="4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配位聚合工艺</a:t>
            </a:r>
          </a:p>
        </p:txBody>
      </p:sp>
    </p:spTree>
    <p:extLst>
      <p:ext uri="{BB962C8B-B14F-4D97-AF65-F5344CB8AC3E}">
        <p14:creationId xmlns:p14="http://schemas.microsoft.com/office/powerpoint/2010/main" val="1582816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5638" y="960093"/>
            <a:ext cx="8552724" cy="4937814"/>
            <a:chOff x="375376" y="1420124"/>
            <a:chExt cx="8552724" cy="4937814"/>
          </a:xfrm>
        </p:grpSpPr>
        <p:cxnSp>
          <p:nvCxnSpPr>
            <p:cNvPr id="5" name="直接连接符 4"/>
            <p:cNvCxnSpPr/>
            <p:nvPr/>
          </p:nvCxnSpPr>
          <p:spPr>
            <a:xfrm rot="5400000" flipH="1">
              <a:off x="1223963" y="2741613"/>
              <a:ext cx="647700" cy="0"/>
            </a:xfrm>
            <a:prstGeom prst="line">
              <a:avLst/>
            </a:prstGeom>
            <a:solidFill>
              <a:schemeClr val="bg1"/>
            </a:solidFill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042988" y="1420813"/>
              <a:ext cx="1008062" cy="1008062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555776" y="1420124"/>
              <a:ext cx="1008112" cy="1008112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0070C0"/>
              </a:solidFill>
            </a:ln>
            <a:scene3d>
              <a:camera prst="orthographicFront">
                <a:rot lat="0" lon="0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067175" y="1420813"/>
              <a:ext cx="1009650" cy="1008062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580063" y="1420813"/>
              <a:ext cx="1008062" cy="1008062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7092280" y="1420124"/>
              <a:ext cx="1008112" cy="1008112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0070C0"/>
              </a:solidFill>
            </a:ln>
            <a:scene3d>
              <a:camera prst="orthographicFront">
                <a:rot lat="0" lon="0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1" name="直接连接符 10"/>
            <p:cNvCxnSpPr>
              <a:stCxn id="6" idx="2"/>
            </p:cNvCxnSpPr>
            <p:nvPr/>
          </p:nvCxnSpPr>
          <p:spPr>
            <a:xfrm flipH="1">
              <a:off x="395288" y="1924050"/>
              <a:ext cx="647700" cy="0"/>
            </a:xfrm>
            <a:prstGeom prst="line">
              <a:avLst/>
            </a:prstGeom>
            <a:solidFill>
              <a:schemeClr val="bg1"/>
            </a:solidFill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2051050" y="1922462"/>
              <a:ext cx="450850" cy="0"/>
            </a:xfrm>
            <a:prstGeom prst="line">
              <a:avLst/>
            </a:prstGeom>
            <a:solidFill>
              <a:schemeClr val="bg1"/>
            </a:solidFill>
            <a:ln w="63500">
              <a:solidFill>
                <a:srgbClr val="0070C0"/>
              </a:solidFill>
            </a:ln>
            <a:scene3d>
              <a:camera prst="orthographicFront">
                <a:rot lat="0" lon="0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接连接符 12"/>
            <p:cNvCxnSpPr>
              <a:cxnSpLocks/>
            </p:cNvCxnSpPr>
            <p:nvPr/>
          </p:nvCxnSpPr>
          <p:spPr>
            <a:xfrm>
              <a:off x="3591814" y="1942866"/>
              <a:ext cx="503287" cy="2382"/>
            </a:xfrm>
            <a:prstGeom prst="line">
              <a:avLst/>
            </a:prstGeom>
            <a:solidFill>
              <a:schemeClr val="bg1"/>
            </a:solidFill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连接符 13"/>
            <p:cNvCxnSpPr>
              <a:stCxn id="8" idx="6"/>
              <a:endCxn id="9" idx="2"/>
            </p:cNvCxnSpPr>
            <p:nvPr/>
          </p:nvCxnSpPr>
          <p:spPr>
            <a:xfrm>
              <a:off x="5076825" y="1924050"/>
              <a:ext cx="503238" cy="0"/>
            </a:xfrm>
            <a:prstGeom prst="line">
              <a:avLst/>
            </a:prstGeom>
            <a:solidFill>
              <a:schemeClr val="bg1"/>
            </a:solidFill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直接连接符 14"/>
            <p:cNvCxnSpPr>
              <a:cxnSpLocks/>
            </p:cNvCxnSpPr>
            <p:nvPr/>
          </p:nvCxnSpPr>
          <p:spPr>
            <a:xfrm>
              <a:off x="6588125" y="1936462"/>
              <a:ext cx="483221" cy="0"/>
            </a:xfrm>
            <a:prstGeom prst="line">
              <a:avLst/>
            </a:prstGeom>
            <a:solidFill>
              <a:schemeClr val="bg1"/>
            </a:solidFill>
            <a:ln w="63500">
              <a:solidFill>
                <a:srgbClr val="0070C0"/>
              </a:solidFill>
            </a:ln>
            <a:scene3d>
              <a:camera prst="orthographicFront">
                <a:rot lat="0" lon="0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接箭头连接符 15"/>
            <p:cNvCxnSpPr>
              <a:stCxn id="10" idx="6"/>
            </p:cNvCxnSpPr>
            <p:nvPr/>
          </p:nvCxnSpPr>
          <p:spPr>
            <a:xfrm>
              <a:off x="8101013" y="1924050"/>
              <a:ext cx="647700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1095375" y="1739900"/>
              <a:ext cx="90487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Sans" panose="020B0602030504020204" pitchFamily="34" charset="0"/>
                  <a:ea typeface="+mn-ea"/>
                </a:rPr>
                <a:t>1950s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  <a:ea typeface="+mn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608263" y="1741488"/>
              <a:ext cx="903287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Sans" panose="020B0602030504020204" pitchFamily="34" charset="0"/>
                  <a:ea typeface="+mn-ea"/>
                </a:rPr>
                <a:t>1980s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  <a:ea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119563" y="1755775"/>
              <a:ext cx="90487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Sans" panose="020B0602030504020204" pitchFamily="34" charset="0"/>
                  <a:ea typeface="+mn-ea"/>
                </a:rPr>
                <a:t>1990s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  <a:ea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632450" y="1757363"/>
              <a:ext cx="903288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Sans" panose="020B0602030504020204" pitchFamily="34" charset="0"/>
                  <a:ea typeface="+mn-ea"/>
                </a:rPr>
                <a:t>2000s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  <a:ea typeface="+mn-ea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235825" y="1568450"/>
              <a:ext cx="700088" cy="7080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Sans" panose="020B0602030504020204" pitchFamily="34" charset="0"/>
                  <a:ea typeface="+mn-ea"/>
                </a:rPr>
                <a:t>今</a:t>
              </a:r>
            </a:p>
          </p:txBody>
        </p:sp>
        <p:cxnSp>
          <p:nvCxnSpPr>
            <p:cNvPr id="22" name="直接连接符 21"/>
            <p:cNvCxnSpPr/>
            <p:nvPr/>
          </p:nvCxnSpPr>
          <p:spPr>
            <a:xfrm flipV="1">
              <a:off x="3075718" y="2473144"/>
              <a:ext cx="0" cy="2217919"/>
            </a:xfrm>
            <a:prstGeom prst="line">
              <a:avLst/>
            </a:prstGeom>
            <a:solidFill>
              <a:schemeClr val="bg1"/>
            </a:solidFill>
            <a:ln w="63500">
              <a:solidFill>
                <a:srgbClr val="0070C0"/>
              </a:solidFill>
            </a:ln>
            <a:scene3d>
              <a:camera prst="orthographicFront">
                <a:rot lat="0" lon="0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直接连接符 22"/>
            <p:cNvCxnSpPr>
              <a:stCxn id="8" idx="4"/>
            </p:cNvCxnSpPr>
            <p:nvPr/>
          </p:nvCxnSpPr>
          <p:spPr>
            <a:xfrm>
              <a:off x="4572000" y="2428875"/>
              <a:ext cx="0" cy="325438"/>
            </a:xfrm>
            <a:prstGeom prst="line">
              <a:avLst/>
            </a:prstGeom>
            <a:solidFill>
              <a:schemeClr val="bg1"/>
            </a:solidFill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6084888" y="2400300"/>
              <a:ext cx="0" cy="352425"/>
            </a:xfrm>
            <a:prstGeom prst="line">
              <a:avLst/>
            </a:prstGeom>
            <a:solidFill>
              <a:schemeClr val="bg1"/>
            </a:solidFill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4551363" y="2744788"/>
              <a:ext cx="1554162" cy="7937"/>
            </a:xfrm>
            <a:prstGeom prst="line">
              <a:avLst/>
            </a:prstGeom>
            <a:solidFill>
              <a:schemeClr val="bg1"/>
            </a:solidFill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5327650" y="2752725"/>
              <a:ext cx="0" cy="325438"/>
            </a:xfrm>
            <a:prstGeom prst="line">
              <a:avLst/>
            </a:prstGeom>
            <a:solidFill>
              <a:schemeClr val="bg1"/>
            </a:solidFill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7596336" y="2474274"/>
              <a:ext cx="0" cy="2216789"/>
            </a:xfrm>
            <a:prstGeom prst="line">
              <a:avLst/>
            </a:prstGeom>
            <a:solidFill>
              <a:schemeClr val="bg1"/>
            </a:solidFill>
            <a:ln w="63500">
              <a:solidFill>
                <a:srgbClr val="0070C0"/>
              </a:solidFill>
            </a:ln>
            <a:scene3d>
              <a:camera prst="orthographicFront">
                <a:rot lat="0" lon="0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" name="圆角矩形 27"/>
            <p:cNvSpPr/>
            <p:nvPr/>
          </p:nvSpPr>
          <p:spPr>
            <a:xfrm>
              <a:off x="395288" y="3057525"/>
              <a:ext cx="3671887" cy="127000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375376" y="4619290"/>
              <a:ext cx="3692568" cy="1738231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0070C0"/>
              </a:solidFill>
            </a:ln>
            <a:scene3d>
              <a:camera prst="orthographicFront">
                <a:rot lat="0" lon="0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4284663" y="3046413"/>
              <a:ext cx="4464050" cy="1281112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4283968" y="4619786"/>
              <a:ext cx="4464496" cy="1737735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0070C0"/>
              </a:solidFill>
            </a:ln>
            <a:scene3d>
              <a:camera prst="orthographicFront">
                <a:rot lat="0" lon="0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73" b="27821"/>
            <a:stretch>
              <a:fillRect/>
            </a:stretch>
          </p:blipFill>
          <p:spPr bwMode="auto">
            <a:xfrm>
              <a:off x="719138" y="4867275"/>
              <a:ext cx="1782762" cy="908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5738" y="4691063"/>
              <a:ext cx="947737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矩形 33"/>
            <p:cNvSpPr/>
            <p:nvPr/>
          </p:nvSpPr>
          <p:spPr>
            <a:xfrm>
              <a:off x="719138" y="5988050"/>
              <a:ext cx="2974975" cy="369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单活性中心，</a:t>
              </a:r>
              <a:r>
                <a:rPr lang="zh-CN" altLang="en-US" b="1" i="1" u="sng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结构不易调控</a:t>
              </a:r>
              <a:endParaRPr lang="zh-CN" altLang="en-US" i="1" u="sng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12763" y="3163888"/>
              <a:ext cx="3438525" cy="108902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defRPr/>
              </a:pPr>
              <a:r>
                <a:rPr lang="en-US" altLang="zh-CN" b="1" dirty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Ziegler-Natta</a:t>
              </a:r>
              <a:r>
                <a:rPr lang="zh-CN" altLang="en-US" b="1" dirty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催化剂：</a:t>
              </a:r>
              <a:endParaRPr lang="en-US" altLang="zh-CN" b="1" dirty="0">
                <a:latin typeface="Times New Roman" pitchFamily="18" charset="0"/>
                <a:ea typeface="黑体" pitchFamily="49" charset="-122"/>
                <a:cs typeface="Times New Roman" pitchFamily="18" charset="0"/>
              </a:endParaRPr>
            </a:p>
            <a:p>
              <a:pPr eaLnBrk="1" hangingPunct="1">
                <a:lnSpc>
                  <a:spcPct val="120000"/>
                </a:lnSpc>
                <a:defRPr/>
              </a:pPr>
              <a:r>
                <a:rPr lang="zh-CN" altLang="en-US" b="1" dirty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实现常温常压乙烯、丙烯聚合；</a:t>
              </a:r>
              <a:endParaRPr lang="en-US" altLang="zh-CN" b="1" dirty="0">
                <a:latin typeface="Times New Roman" pitchFamily="18" charset="0"/>
                <a:ea typeface="黑体" pitchFamily="49" charset="-122"/>
                <a:cs typeface="Times New Roman" pitchFamily="18" charset="0"/>
              </a:endParaRPr>
            </a:p>
            <a:p>
              <a:pPr eaLnBrk="1" hangingPunct="1">
                <a:lnSpc>
                  <a:spcPct val="120000"/>
                </a:lnSpc>
                <a:defRPr/>
              </a:pPr>
              <a:r>
                <a:rPr lang="zh-CN" altLang="en-US" b="1" i="1" u="sng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多活性中心</a:t>
              </a:r>
              <a:endParaRPr lang="zh-CN" altLang="en-US" i="1" u="sng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endParaRPr>
            </a:p>
          </p:txBody>
        </p:sp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81242" b="36429"/>
            <a:stretch>
              <a:fillRect/>
            </a:stretch>
          </p:blipFill>
          <p:spPr bwMode="auto">
            <a:xfrm>
              <a:off x="4381500" y="3141663"/>
              <a:ext cx="1131888" cy="102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9"/>
            <p:cNvSpPr txBox="1">
              <a:spLocks noChangeArrowheads="1"/>
            </p:cNvSpPr>
            <p:nvPr/>
          </p:nvSpPr>
          <p:spPr bwMode="auto">
            <a:xfrm>
              <a:off x="1447800" y="4997450"/>
              <a:ext cx="312738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r>
                <a:rPr lang="en-US" altLang="zh-CN" sz="3600">
                  <a:latin typeface="Times New Roman" pitchFamily="18" charset="0"/>
                  <a:cs typeface="Times New Roman" pitchFamily="18" charset="0"/>
                </a:rPr>
                <a:t>/</a:t>
              </a:r>
              <a:endParaRPr lang="zh-CN" altLang="en-US" sz="36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矩形 40"/>
            <p:cNvSpPr>
              <a:spLocks noChangeArrowheads="1"/>
            </p:cNvSpPr>
            <p:nvPr/>
          </p:nvSpPr>
          <p:spPr bwMode="auto">
            <a:xfrm>
              <a:off x="6608763" y="3224213"/>
              <a:ext cx="2068512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>
                  <a:latin typeface="黑体" pitchFamily="49" charset="-122"/>
                  <a:ea typeface="黑体" pitchFamily="49" charset="-122"/>
                </a:rPr>
                <a:t>结构易调控，可实现聚合产物结构、组成的高度可控</a:t>
              </a:r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259263" y="4724400"/>
              <a:ext cx="4418012" cy="13388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Wingdings"/>
                </a:rPr>
                <a:t> </a:t>
              </a:r>
              <a:r>
                <a:rPr lang="zh-CN" altLang="en-US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活性聚合特征；</a:t>
              </a:r>
              <a:endPara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/>
              </a:endParaRPr>
            </a:p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Wingdings"/>
                </a:rPr>
                <a:t> </a:t>
              </a:r>
              <a:r>
                <a:rPr lang="zh-CN" altLang="en-US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高极性基团耐受性；</a:t>
              </a:r>
              <a:endPara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  <a:sym typeface="Wingdings"/>
                </a:rPr>
                <a:t></a:t>
              </a:r>
              <a:r>
                <a:rPr lang="zh-CN" altLang="en-US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优异的高温稳定性</a:t>
              </a:r>
            </a:p>
          </p:txBody>
        </p:sp>
        <p:sp>
          <p:nvSpPr>
            <p:cNvPr id="40" name="矩形 10"/>
            <p:cNvSpPr>
              <a:spLocks noChangeArrowheads="1"/>
            </p:cNvSpPr>
            <p:nvPr/>
          </p:nvSpPr>
          <p:spPr bwMode="auto">
            <a:xfrm>
              <a:off x="6561138" y="4724400"/>
              <a:ext cx="2366962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  <a:sym typeface="Wingdings" pitchFamily="2" charset="2"/>
                </a:rPr>
                <a:t> </a:t>
              </a:r>
              <a:r>
                <a:rPr lang="zh-CN" altLang="en-US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优异的共聚能力；</a:t>
              </a:r>
              <a:endParaRPr lang="en-US" altLang="zh-CN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  <a:sym typeface="Wingdings" pitchFamily="2" charset="2"/>
                </a:rPr>
                <a:t> </a:t>
              </a:r>
              <a:r>
                <a:rPr lang="zh-CN" altLang="en-US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高选择性；</a:t>
              </a:r>
              <a:r>
                <a:rPr lang="zh-CN" altLang="en-US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  <a:sym typeface="Wingdings" pitchFamily="2" charset="2"/>
                </a:rPr>
                <a:t> 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pic>
          <p:nvPicPr>
            <p:cNvPr id="41" name="Picture 4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800" y="3119438"/>
              <a:ext cx="941388" cy="1133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008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1844824"/>
            <a:ext cx="9078913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9920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10193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2. 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配位催化剂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左右箭头标注 2"/>
          <p:cNvSpPr/>
          <p:nvPr/>
        </p:nvSpPr>
        <p:spPr>
          <a:xfrm rot="5400000">
            <a:off x="2915816" y="1484784"/>
            <a:ext cx="3168352" cy="3456384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29675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2800" dirty="0"/>
              <a:t>扩大催化剂的表面积增加有效活性中心</a:t>
            </a:r>
          </a:p>
        </p:txBody>
      </p:sp>
      <p:sp>
        <p:nvSpPr>
          <p:cNvPr id="4" name="矩形 3"/>
          <p:cNvSpPr/>
          <p:nvPr/>
        </p:nvSpPr>
        <p:spPr>
          <a:xfrm>
            <a:off x="3330440" y="908720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催化剂的载体</a:t>
            </a:r>
          </a:p>
        </p:txBody>
      </p:sp>
      <p:sp>
        <p:nvSpPr>
          <p:cNvPr id="5" name="矩形 4"/>
          <p:cNvSpPr/>
          <p:nvPr/>
        </p:nvSpPr>
        <p:spPr>
          <a:xfrm>
            <a:off x="984068" y="4797152"/>
            <a:ext cx="703184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大多数载体是镁的化合物如MgO，MgCl</a:t>
            </a:r>
            <a:r>
              <a:rPr lang="zh-CN" altLang="en-US" sz="28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，MgCl</a:t>
            </a:r>
            <a:r>
              <a:rPr lang="zh-CN" altLang="en-US" sz="28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•6H</a:t>
            </a:r>
            <a:r>
              <a:rPr lang="zh-CN" altLang="en-US" sz="28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O，4MgCO</a:t>
            </a:r>
            <a:r>
              <a:rPr lang="zh-CN" altLang="en-US" sz="28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•Mg(OH)</a:t>
            </a:r>
            <a:r>
              <a:rPr lang="zh-CN" altLang="en-US" sz="28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•5H</a:t>
            </a:r>
            <a:r>
              <a:rPr lang="zh-CN" altLang="en-US" sz="28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O等，或采用 CaO，ZnO，聚苯乙烯，聚丙烯粉末。</a:t>
            </a:r>
          </a:p>
        </p:txBody>
      </p:sp>
    </p:spTree>
    <p:extLst>
      <p:ext uri="{BB962C8B-B14F-4D97-AF65-F5344CB8AC3E}">
        <p14:creationId xmlns:p14="http://schemas.microsoft.com/office/powerpoint/2010/main" val="1029247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6116" y="0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2.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配位催化剂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负载催化剂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TiCl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负载于镁盐或有机镁表面，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TiCl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达到最大分散，</a:t>
            </a:r>
            <a:r>
              <a:rPr lang="zh-CN" altLang="en-US" sz="2800" u="sng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提高催化剂的比表面和利用率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，并通过添加内外络合剂</a:t>
            </a:r>
            <a:r>
              <a:rPr lang="zh-CN" altLang="en-US" sz="2800" u="sng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提高</a:t>
            </a:r>
            <a:r>
              <a:rPr lang="en-US" altLang="zh-CN" sz="2800" u="sng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PP</a:t>
            </a:r>
            <a:r>
              <a:rPr lang="zh-CN" altLang="en-US" sz="2800" u="sng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的等规度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。这样制得的催化剂即为生产聚烯烃的高效催化剂。</a:t>
            </a:r>
          </a:p>
        </p:txBody>
      </p:sp>
    </p:spTree>
    <p:extLst>
      <p:ext uri="{BB962C8B-B14F-4D97-AF65-F5344CB8AC3E}">
        <p14:creationId xmlns:p14="http://schemas.microsoft.com/office/powerpoint/2010/main" val="3140736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-2898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2. 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配位催化剂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负载催化剂的主要成分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主催化剂有效成分为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TiCl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，以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MgCl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为载体。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rgbClr val="002060"/>
              </a:buClr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TiCl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的全同定向能力与其晶型有关，所得的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PP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的等规度是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α,γ ,δ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TiCl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大于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β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TiCl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，这与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α,γ, δ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TiCl</a:t>
            </a:r>
            <a:r>
              <a:rPr lang="en-US" altLang="zh-CN" sz="28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晶体均为层状结构，易在边、角、棱处产生一个（氯）空位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（即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空轨道能级）有关，与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β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TiCl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是链状结构易在晶体两端产生一个或两个（氯）空位有关。</a:t>
            </a:r>
          </a:p>
        </p:txBody>
      </p:sp>
    </p:spTree>
    <p:extLst>
      <p:ext uri="{BB962C8B-B14F-4D97-AF65-F5344CB8AC3E}">
        <p14:creationId xmlns:p14="http://schemas.microsoft.com/office/powerpoint/2010/main" val="1770909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-14936" y="-19513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2. 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配位催化剂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制备方法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6B9371B-A4B9-436F-921C-425CF4C3C878}"/>
              </a:ext>
            </a:extLst>
          </p:cNvPr>
          <p:cNvSpPr/>
          <p:nvPr/>
        </p:nvSpPr>
        <p:spPr>
          <a:xfrm>
            <a:off x="1403648" y="1772816"/>
            <a:ext cx="38193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悬浮浸漬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：在氮气存在下，将经研细的载体悬浮于过量的主催化剂或烃类溶剂中，回流反应后过滤洗涤，将未结合的主催化剂洗涤除去，然后加以干燥，制成载体催化剂。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C2B368B-311F-4CF8-9E6A-52EB293CBB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515255"/>
              </p:ext>
            </p:extLst>
          </p:nvPr>
        </p:nvGraphicFramePr>
        <p:xfrm>
          <a:off x="6372200" y="1268760"/>
          <a:ext cx="1080120" cy="4907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CS ChemDraw Drawing" r:id="rId3" imgW="903262" imgH="4104009" progId="ChemDraw.Document.6.0">
                  <p:embed/>
                </p:oleObj>
              </mc:Choice>
              <mc:Fallback>
                <p:oleObj name="CS ChemDraw Drawing" r:id="rId3" imgW="903262" imgH="410400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2200" y="1268760"/>
                        <a:ext cx="1080120" cy="4907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7683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-14936" y="-19513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2. 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配位催化剂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制备方法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500DA1C-CB02-477D-A6C9-BB7B2C5E86C5}"/>
              </a:ext>
            </a:extLst>
          </p:cNvPr>
          <p:cNvSpPr/>
          <p:nvPr/>
        </p:nvSpPr>
        <p:spPr>
          <a:xfrm>
            <a:off x="1043608" y="1700808"/>
            <a:ext cx="393640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共研磨法：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共研磨法是在氮气保护下，使载体与一定量的主催化剂在振动磨或回转式球磨机中进行研磨。研磨既是主催化剂分散在载体上的物理过程，也是主催化剂，载体或其他组分互相之间进行化学结合的过程。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527DCA51-FE45-4632-B800-01B719C628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206963"/>
              </p:ext>
            </p:extLst>
          </p:nvPr>
        </p:nvGraphicFramePr>
        <p:xfrm>
          <a:off x="5725169" y="1664068"/>
          <a:ext cx="2498725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CS ChemDraw Drawing" r:id="rId3" imgW="1395852" imgH="941656" progId="ChemDraw.Document.6.0">
                  <p:embed/>
                </p:oleObj>
              </mc:Choice>
              <mc:Fallback>
                <p:oleObj name="CS ChemDraw Drawing" r:id="rId3" imgW="1395852" imgH="94165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25169" y="1664068"/>
                        <a:ext cx="2498725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DA59EC83-C128-4437-8155-3F12A3B29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632" y="3656556"/>
            <a:ext cx="29718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70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2. 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配位催化剂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负载催化剂的形成机理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♦"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负载型催化剂是先将主催化剂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TiCl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负载在载体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MgCl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上，随后再与助催化剂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AlR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)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反应、烷基化，使固体催化剂负载在载体上。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♦"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由于催化剂在载体表面呈细分散状态，比表面积增大，从而使催化剂高活性且催化效率长时间不衰减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814725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3366482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3.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配位聚合的特点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★ 催化剂种类及其组分影响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★ 聚合单体的影响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★ 聚合反应温度的影响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★ 氢对链增长速度的影响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★ 产品分子量分布</a:t>
            </a:r>
          </a:p>
        </p:txBody>
      </p:sp>
    </p:spTree>
    <p:extLst>
      <p:ext uri="{BB962C8B-B14F-4D97-AF65-F5344CB8AC3E}">
        <p14:creationId xmlns:p14="http://schemas.microsoft.com/office/powerpoint/2010/main" val="245798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3726522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3.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配位聚合的特点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lnSpc>
                <a:spcPct val="12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催化剂种类及其组分影响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Clr>
                <a:srgbClr val="002060"/>
              </a:buClr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MgCl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催化剂载体→提高主催化剂的表面积→提高主催化剂和反应单体的接触面积→提高主催化剂的催化效率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Clr>
                <a:srgbClr val="002060"/>
              </a:buClr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含量的影响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载体高活性 催化剂 表现为：催化剂单位质量的钛量↑，单位质量钛的催化活性↓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实验结果表明：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钛浓度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％（质量）以下时，活性中心的浓度与钛浓度呈直线正比关系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418393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-6460" y="0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1.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概述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620688"/>
            <a:ext cx="8064896" cy="5904656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●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定义：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配位聚合反应是烯烃单体的碳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碳双键与引发剂活性中心的过渡元素原子的空轨道配位，然后发生位移使单体分子插入到金属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碳之间进行链增长的一类聚合反应。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DB5BC29-7C46-4212-A4F0-65B4739C6A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633663"/>
              </p:ext>
            </p:extLst>
          </p:nvPr>
        </p:nvGraphicFramePr>
        <p:xfrm>
          <a:off x="2987824" y="2780928"/>
          <a:ext cx="5340350" cy="360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CS ChemDraw Drawing" r:id="rId3" imgW="5443285" imgH="3672387" progId="ChemDraw.Document.6.0">
                  <p:embed/>
                </p:oleObj>
              </mc:Choice>
              <mc:Fallback>
                <p:oleObj name="CS ChemDraw Drawing" r:id="rId3" imgW="5443285" imgH="3672387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7824" y="2780928"/>
                        <a:ext cx="5340350" cy="3602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2981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8789"/>
            <a:ext cx="3870538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3.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配位聚合的特点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聚合单体的影响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不同烯烃聚合的活性中心数是相同的，即单体类型不影响活性中心的数目。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但链增长速度常数按以下顺序降低：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乙烯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丙烯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&gt;1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－丁烯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&gt;4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－甲基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-1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－戊烯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苯乙烯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此顺序与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取代基团空间位阻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大小是一致的。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此外还收到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单体给电子能力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大小影响。</a:t>
            </a:r>
          </a:p>
        </p:txBody>
      </p:sp>
    </p:spTree>
    <p:extLst>
      <p:ext uri="{BB962C8B-B14F-4D97-AF65-F5344CB8AC3E}">
        <p14:creationId xmlns:p14="http://schemas.microsoft.com/office/powerpoint/2010/main" val="1052894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-2780"/>
            <a:ext cx="379853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3.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配位聚合的特点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聚合反应温度的影响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  <a:buClr>
                <a:srgbClr val="002060"/>
              </a:buClr>
            </a:pPr>
            <a:endParaRPr lang="zh-CN" altLang="en-US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1468" y="2326087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聚合反应温度</a:t>
            </a:r>
          </a:p>
        </p:txBody>
      </p:sp>
      <p:sp>
        <p:nvSpPr>
          <p:cNvPr id="3" name="右箭头 2"/>
          <p:cNvSpPr/>
          <p:nvPr/>
        </p:nvSpPr>
        <p:spPr>
          <a:xfrm>
            <a:off x="3329644" y="2011633"/>
            <a:ext cx="1656184" cy="1152128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影响</a:t>
            </a:r>
          </a:p>
        </p:txBody>
      </p:sp>
      <p:sp>
        <p:nvSpPr>
          <p:cNvPr id="4" name="左大括号 3"/>
          <p:cNvSpPr/>
          <p:nvPr/>
        </p:nvSpPr>
        <p:spPr>
          <a:xfrm>
            <a:off x="5103529" y="1916832"/>
            <a:ext cx="360040" cy="1341730"/>
          </a:xfrm>
          <a:prstGeom prst="leftBrace">
            <a:avLst>
              <a:gd name="adj1" fmla="val 65138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463569" y="1619330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聚合反应速度</a:t>
            </a:r>
          </a:p>
        </p:txBody>
      </p:sp>
      <p:sp>
        <p:nvSpPr>
          <p:cNvPr id="6" name="矩形 5"/>
          <p:cNvSpPr/>
          <p:nvPr/>
        </p:nvSpPr>
        <p:spPr>
          <a:xfrm>
            <a:off x="5436096" y="2996952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聚合物的等规度</a:t>
            </a:r>
          </a:p>
        </p:txBody>
      </p:sp>
      <p:sp>
        <p:nvSpPr>
          <p:cNvPr id="7" name="矩形 6"/>
          <p:cNvSpPr/>
          <p:nvPr/>
        </p:nvSpPr>
        <p:spPr>
          <a:xfrm>
            <a:off x="901468" y="3633786"/>
            <a:ext cx="7702174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由于乙烯无取代基团无等规度关系，所以聚合反应温度在80～150 ℃，因各工厂所使用的催化剂和生产工艺的不同而有不同的反应温度。</a:t>
            </a:r>
          </a:p>
          <a:p>
            <a:pPr algn="just">
              <a:lnSpc>
                <a:spcPct val="12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聚丙烯聚合时涉及等规度，所以生产采用低温，以前为65～70 ℃，目前高效催化剂进行气相本体聚合时，反应温度已提高到80 ℃．</a:t>
            </a:r>
          </a:p>
        </p:txBody>
      </p:sp>
    </p:spTree>
    <p:extLst>
      <p:ext uri="{BB962C8B-B14F-4D97-AF65-F5344CB8AC3E}">
        <p14:creationId xmlns:p14="http://schemas.microsoft.com/office/powerpoint/2010/main" val="2644311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3942546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3.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配位聚合的特点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对角圆角矩形 8"/>
          <p:cNvSpPr/>
          <p:nvPr/>
        </p:nvSpPr>
        <p:spPr>
          <a:xfrm>
            <a:off x="539552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产品分子量分布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配位聚合所得聚合物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分子量分布宽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，分布指数通常大于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共聚反应所得共聚物的非均一性也很大．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活性中心的活性度不一致，而且扩散效应限制了单体向活性中心的传递所致。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茂金属、非茂金属催化剂呈单一活性中心特性，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单峰分布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(2-3)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，甚至是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窄分布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(1-2)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632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3275856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乙烯气相聚合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-HDPE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3096" name="组合 3095">
            <a:extLst>
              <a:ext uri="{FF2B5EF4-FFF2-40B4-BE49-F238E27FC236}">
                <a16:creationId xmlns:a16="http://schemas.microsoft.com/office/drawing/2014/main" id="{A47AD590-9DCC-4329-A3EF-527957EE3894}"/>
              </a:ext>
            </a:extLst>
          </p:cNvPr>
          <p:cNvGrpSpPr/>
          <p:nvPr/>
        </p:nvGrpSpPr>
        <p:grpSpPr>
          <a:xfrm>
            <a:off x="971600" y="504056"/>
            <a:ext cx="7008385" cy="5871331"/>
            <a:chOff x="515943" y="478639"/>
            <a:chExt cx="7008385" cy="5871331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A2194C6-4148-4AF6-92AB-F10C68F3C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1415" y="1734841"/>
              <a:ext cx="732382" cy="167190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7509DCC-5533-4CD7-9B2D-6644350D4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387" y="2793645"/>
              <a:ext cx="503420" cy="1152499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A6FBDF1-2B5E-4EAA-8FC5-69EE0874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943" y="1826165"/>
              <a:ext cx="306357" cy="701356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C5B9DF73-A9BC-49B7-A242-C9460B55F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5380" y="1271660"/>
              <a:ext cx="314536" cy="720080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C3E52F44-E254-4CD3-BA07-89B945BFA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4799" y="1859156"/>
              <a:ext cx="503420" cy="1152499"/>
            </a:xfrm>
            <a:prstGeom prst="rect">
              <a:avLst/>
            </a:prstGeom>
          </p:spPr>
        </p:pic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A928A0F-82BA-4E87-9B7D-7BBD80922D7C}"/>
                </a:ext>
              </a:extLst>
            </p:cNvPr>
            <p:cNvGrpSpPr/>
            <p:nvPr/>
          </p:nvGrpSpPr>
          <p:grpSpPr>
            <a:xfrm>
              <a:off x="5320695" y="4293096"/>
              <a:ext cx="570446" cy="1446246"/>
              <a:chOff x="4427984" y="4869160"/>
              <a:chExt cx="570446" cy="1446246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C8933A4-1C11-4F8D-A9B1-33D86AB3D3C3}"/>
                  </a:ext>
                </a:extLst>
              </p:cNvPr>
              <p:cNvSpPr/>
              <p:nvPr/>
            </p:nvSpPr>
            <p:spPr>
              <a:xfrm>
                <a:off x="4521059" y="4869160"/>
                <a:ext cx="366191" cy="288032"/>
              </a:xfrm>
              <a:prstGeom prst="rect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0774BEFD-4C7B-4C6D-AD78-B04D3BB05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27984" y="5013176"/>
                <a:ext cx="570446" cy="1302230"/>
              </a:xfrm>
              <a:prstGeom prst="rect">
                <a:avLst/>
              </a:prstGeom>
            </p:spPr>
          </p:pic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3618760-D2F8-4E20-AF84-D1A76D01DA70}"/>
                </a:ext>
              </a:extLst>
            </p:cNvPr>
            <p:cNvSpPr/>
            <p:nvPr/>
          </p:nvSpPr>
          <p:spPr>
            <a:xfrm>
              <a:off x="985969" y="2936749"/>
              <a:ext cx="949815" cy="1498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0D7B895-D13B-488D-B0A4-2747AAC6A02A}"/>
                </a:ext>
              </a:extLst>
            </p:cNvPr>
            <p:cNvSpPr/>
            <p:nvPr/>
          </p:nvSpPr>
          <p:spPr>
            <a:xfrm>
              <a:off x="5010988" y="836712"/>
              <a:ext cx="949815" cy="1498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连接符: 肘形 39">
              <a:extLst>
                <a:ext uri="{FF2B5EF4-FFF2-40B4-BE49-F238E27FC236}">
                  <a16:creationId xmlns:a16="http://schemas.microsoft.com/office/drawing/2014/main" id="{8BC283E1-DED5-4578-9978-1C3429EF3A62}"/>
                </a:ext>
              </a:extLst>
            </p:cNvPr>
            <p:cNvCxnSpPr>
              <a:stCxn id="18" idx="2"/>
              <a:endCxn id="35" idx="1"/>
            </p:cNvCxnSpPr>
            <p:nvPr/>
          </p:nvCxnSpPr>
          <p:spPr>
            <a:xfrm rot="16200000" flipH="1">
              <a:off x="585478" y="2611164"/>
              <a:ext cx="484135" cy="316847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连接符: 肘形 41">
              <a:extLst>
                <a:ext uri="{FF2B5EF4-FFF2-40B4-BE49-F238E27FC236}">
                  <a16:creationId xmlns:a16="http://schemas.microsoft.com/office/drawing/2014/main" id="{B8BD99C9-CD86-45D7-8548-9D2277A3BDC5}"/>
                </a:ext>
              </a:extLst>
            </p:cNvPr>
            <p:cNvCxnSpPr>
              <a:stCxn id="11" idx="0"/>
              <a:endCxn id="43" idx="1"/>
            </p:cNvCxnSpPr>
            <p:nvPr/>
          </p:nvCxnSpPr>
          <p:spPr>
            <a:xfrm rot="5400000" flipH="1" flipV="1">
              <a:off x="3237686" y="-38461"/>
              <a:ext cx="823222" cy="2723382"/>
            </a:xfrm>
            <a:prstGeom prst="bentConnector2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560C859E-BACC-4D7A-9476-213C80253078}"/>
                </a:ext>
              </a:extLst>
            </p:cNvPr>
            <p:cNvCxnSpPr>
              <a:cxnSpLocks/>
            </p:cNvCxnSpPr>
            <p:nvPr/>
          </p:nvCxnSpPr>
          <p:spPr>
            <a:xfrm>
              <a:off x="2411760" y="1483903"/>
              <a:ext cx="168362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6F3B0FF7-8C3C-4CEA-AC15-550F989D685C}"/>
                </a:ext>
              </a:extLst>
            </p:cNvPr>
            <p:cNvCxnSpPr/>
            <p:nvPr/>
          </p:nvCxnSpPr>
          <p:spPr>
            <a:xfrm>
              <a:off x="2411760" y="1483903"/>
              <a:ext cx="0" cy="2690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F0055C48-1F6F-43F8-90C0-06E479B36DFA}"/>
                </a:ext>
              </a:extLst>
            </p:cNvPr>
            <p:cNvCxnSpPr>
              <a:stCxn id="36" idx="0"/>
            </p:cNvCxnSpPr>
            <p:nvPr/>
          </p:nvCxnSpPr>
          <p:spPr>
            <a:xfrm flipV="1">
              <a:off x="4252648" y="911619"/>
              <a:ext cx="0" cy="360041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981B0814-24E9-4A0E-9CBB-13CC6A3F2D15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rot="16200000" flipH="1">
              <a:off x="3352160" y="2892227"/>
              <a:ext cx="2871286" cy="1070311"/>
            </a:xfrm>
            <a:prstGeom prst="bentConnector2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5DC392D5-DD69-4274-9FC5-B7D1B4D37E9A}"/>
                </a:ext>
              </a:extLst>
            </p:cNvPr>
            <p:cNvCxnSpPr/>
            <p:nvPr/>
          </p:nvCxnSpPr>
          <p:spPr>
            <a:xfrm>
              <a:off x="2653797" y="3086563"/>
              <a:ext cx="599773" cy="0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连接符: 肘形 58">
              <a:extLst>
                <a:ext uri="{FF2B5EF4-FFF2-40B4-BE49-F238E27FC236}">
                  <a16:creationId xmlns:a16="http://schemas.microsoft.com/office/drawing/2014/main" id="{DE95BB8B-1892-4796-866D-DBAA9FB9198B}"/>
                </a:ext>
              </a:extLst>
            </p:cNvPr>
            <p:cNvCxnSpPr>
              <a:stCxn id="13" idx="0"/>
            </p:cNvCxnSpPr>
            <p:nvPr/>
          </p:nvCxnSpPr>
          <p:spPr>
            <a:xfrm rot="5400000" flipH="1" flipV="1">
              <a:off x="4332910" y="1301756"/>
              <a:ext cx="658076" cy="2325702"/>
            </a:xfrm>
            <a:prstGeom prst="bentConnector2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连接符: 肘形 60">
              <a:extLst>
                <a:ext uri="{FF2B5EF4-FFF2-40B4-BE49-F238E27FC236}">
                  <a16:creationId xmlns:a16="http://schemas.microsoft.com/office/drawing/2014/main" id="{43DB1FE8-247A-4DD1-98D2-77E0CBE6D4F8}"/>
                </a:ext>
              </a:extLst>
            </p:cNvPr>
            <p:cNvCxnSpPr>
              <a:stCxn id="13" idx="2"/>
            </p:cNvCxnSpPr>
            <p:nvPr/>
          </p:nvCxnSpPr>
          <p:spPr>
            <a:xfrm rot="16200000" flipH="1">
              <a:off x="3696360" y="3748881"/>
              <a:ext cx="1427072" cy="1821598"/>
            </a:xfrm>
            <a:prstGeom prst="bentConnector2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连接符: 肘形 62">
              <a:extLst>
                <a:ext uri="{FF2B5EF4-FFF2-40B4-BE49-F238E27FC236}">
                  <a16:creationId xmlns:a16="http://schemas.microsoft.com/office/drawing/2014/main" id="{B375A816-658D-4AE0-9E18-D30B12B1C352}"/>
                </a:ext>
              </a:extLst>
            </p:cNvPr>
            <p:cNvCxnSpPr>
              <a:stCxn id="25" idx="2"/>
            </p:cNvCxnSpPr>
            <p:nvPr/>
          </p:nvCxnSpPr>
          <p:spPr>
            <a:xfrm rot="16200000" flipH="1">
              <a:off x="5826095" y="5519164"/>
              <a:ext cx="281946" cy="722301"/>
            </a:xfrm>
            <a:prstGeom prst="bentConnector2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2" name="矩形 3071">
              <a:extLst>
                <a:ext uri="{FF2B5EF4-FFF2-40B4-BE49-F238E27FC236}">
                  <a16:creationId xmlns:a16="http://schemas.microsoft.com/office/drawing/2014/main" id="{8281145E-DB4D-4CF6-80B6-BEA4336F9D9C}"/>
                </a:ext>
              </a:extLst>
            </p:cNvPr>
            <p:cNvSpPr/>
            <p:nvPr/>
          </p:nvSpPr>
          <p:spPr>
            <a:xfrm>
              <a:off x="6876256" y="3573016"/>
              <a:ext cx="648072" cy="432048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74" name="连接符: 肘形 3073">
              <a:extLst>
                <a:ext uri="{FF2B5EF4-FFF2-40B4-BE49-F238E27FC236}">
                  <a16:creationId xmlns:a16="http://schemas.microsoft.com/office/drawing/2014/main" id="{D5954357-1145-4E43-8321-94C3B7346354}"/>
                </a:ext>
              </a:extLst>
            </p:cNvPr>
            <p:cNvCxnSpPr>
              <a:stCxn id="43" idx="3"/>
              <a:endCxn id="3072" idx="3"/>
            </p:cNvCxnSpPr>
            <p:nvPr/>
          </p:nvCxnSpPr>
          <p:spPr>
            <a:xfrm>
              <a:off x="5960803" y="911619"/>
              <a:ext cx="1563525" cy="2877421"/>
            </a:xfrm>
            <a:prstGeom prst="bentConnector3">
              <a:avLst>
                <a:gd name="adj1" fmla="val 114621"/>
              </a:avLst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6" name="连接符: 肘形 3075">
              <a:extLst>
                <a:ext uri="{FF2B5EF4-FFF2-40B4-BE49-F238E27FC236}">
                  <a16:creationId xmlns:a16="http://schemas.microsoft.com/office/drawing/2014/main" id="{6FBA0908-1EA0-437E-8F47-B29CA4A0B057}"/>
                </a:ext>
              </a:extLst>
            </p:cNvPr>
            <p:cNvCxnSpPr>
              <a:cxnSpLocks/>
              <a:stCxn id="3072" idx="2"/>
              <a:endCxn id="11" idx="2"/>
            </p:cNvCxnSpPr>
            <p:nvPr/>
          </p:nvCxnSpPr>
          <p:spPr>
            <a:xfrm rot="5400000" flipH="1">
              <a:off x="4444788" y="1249560"/>
              <a:ext cx="598322" cy="4912686"/>
            </a:xfrm>
            <a:prstGeom prst="bentConnector3">
              <a:avLst>
                <a:gd name="adj1" fmla="val -414980"/>
              </a:avLst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连接符: 肘形 3084">
              <a:extLst>
                <a:ext uri="{FF2B5EF4-FFF2-40B4-BE49-F238E27FC236}">
                  <a16:creationId xmlns:a16="http://schemas.microsoft.com/office/drawing/2014/main" id="{5A1147B7-E796-4356-BE4F-07A600E34B6C}"/>
                </a:ext>
              </a:extLst>
            </p:cNvPr>
            <p:cNvCxnSpPr>
              <a:stCxn id="20" idx="0"/>
            </p:cNvCxnSpPr>
            <p:nvPr/>
          </p:nvCxnSpPr>
          <p:spPr>
            <a:xfrm rot="5400000" flipH="1" flipV="1">
              <a:off x="5663211" y="3879799"/>
              <a:ext cx="346953" cy="479643"/>
            </a:xfrm>
            <a:prstGeom prst="bentConnector2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直接箭头连接符 3086">
              <a:extLst>
                <a:ext uri="{FF2B5EF4-FFF2-40B4-BE49-F238E27FC236}">
                  <a16:creationId xmlns:a16="http://schemas.microsoft.com/office/drawing/2014/main" id="{1096F096-880D-49C6-8F57-5FFC5B0494E8}"/>
                </a:ext>
              </a:extLst>
            </p:cNvPr>
            <p:cNvCxnSpPr/>
            <p:nvPr/>
          </p:nvCxnSpPr>
          <p:spPr>
            <a:xfrm>
              <a:off x="1187624" y="4437112"/>
              <a:ext cx="10999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AF5E5B24-9022-4EE2-998A-73BD75506F7E}"/>
                </a:ext>
              </a:extLst>
            </p:cNvPr>
            <p:cNvCxnSpPr/>
            <p:nvPr/>
          </p:nvCxnSpPr>
          <p:spPr>
            <a:xfrm>
              <a:off x="1187624" y="5013176"/>
              <a:ext cx="10999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42205C2A-ECF0-4807-AC64-474F52518DCD}"/>
                </a:ext>
              </a:extLst>
            </p:cNvPr>
            <p:cNvCxnSpPr/>
            <p:nvPr/>
          </p:nvCxnSpPr>
          <p:spPr>
            <a:xfrm>
              <a:off x="1187624" y="5589240"/>
              <a:ext cx="10999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2638CEEA-E10D-468A-8912-DA1611787341}"/>
                </a:ext>
              </a:extLst>
            </p:cNvPr>
            <p:cNvCxnSpPr/>
            <p:nvPr/>
          </p:nvCxnSpPr>
          <p:spPr>
            <a:xfrm>
              <a:off x="6326265" y="2129347"/>
              <a:ext cx="1099982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8" name="文本框 3087">
              <a:extLst>
                <a:ext uri="{FF2B5EF4-FFF2-40B4-BE49-F238E27FC236}">
                  <a16:creationId xmlns:a16="http://schemas.microsoft.com/office/drawing/2014/main" id="{5AD028E7-78B5-47A3-B57D-1D0AD7E0E5E9}"/>
                </a:ext>
              </a:extLst>
            </p:cNvPr>
            <p:cNvSpPr txBox="1"/>
            <p:nvPr/>
          </p:nvSpPr>
          <p:spPr>
            <a:xfrm>
              <a:off x="515943" y="199173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1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089" name="文本框 3088">
              <a:extLst>
                <a:ext uri="{FF2B5EF4-FFF2-40B4-BE49-F238E27FC236}">
                  <a16:creationId xmlns:a16="http://schemas.microsoft.com/office/drawing/2014/main" id="{7ADF3B40-D421-44B2-A7EE-6E99ACA2428B}"/>
                </a:ext>
              </a:extLst>
            </p:cNvPr>
            <p:cNvSpPr txBox="1"/>
            <p:nvPr/>
          </p:nvSpPr>
          <p:spPr>
            <a:xfrm>
              <a:off x="1357589" y="257079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2</a:t>
              </a:r>
              <a:endParaRPr lang="zh-CN" altLang="en-US" b="1" dirty="0"/>
            </a:p>
          </p:txBody>
        </p:sp>
        <p:sp>
          <p:nvSpPr>
            <p:cNvPr id="3090" name="文本框 3089">
              <a:extLst>
                <a:ext uri="{FF2B5EF4-FFF2-40B4-BE49-F238E27FC236}">
                  <a16:creationId xmlns:a16="http://schemas.microsoft.com/office/drawing/2014/main" id="{1D7965EF-60CE-4E0B-8F77-BFBE3B3B5DEF}"/>
                </a:ext>
              </a:extLst>
            </p:cNvPr>
            <p:cNvSpPr txBox="1"/>
            <p:nvPr/>
          </p:nvSpPr>
          <p:spPr>
            <a:xfrm>
              <a:off x="2131153" y="239871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3</a:t>
              </a:r>
              <a:endParaRPr lang="zh-CN" altLang="en-US" b="1" dirty="0"/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BE032D20-DC6E-43C5-9EB7-2357A43628C8}"/>
                </a:ext>
              </a:extLst>
            </p:cNvPr>
            <p:cNvSpPr txBox="1"/>
            <p:nvPr/>
          </p:nvSpPr>
          <p:spPr>
            <a:xfrm>
              <a:off x="4103365" y="143187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</a:rPr>
                <a:t>4</a:t>
              </a: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CD32643-0346-4BB0-BDAE-C06922EB9E0E}"/>
                </a:ext>
              </a:extLst>
            </p:cNvPr>
            <p:cNvSpPr txBox="1"/>
            <p:nvPr/>
          </p:nvSpPr>
          <p:spPr>
            <a:xfrm>
              <a:off x="5293011" y="47863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</a:rPr>
                <a:t>5</a:t>
              </a: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A56AD5EB-0784-4015-8642-889B1C68C702}"/>
                </a:ext>
              </a:extLst>
            </p:cNvPr>
            <p:cNvSpPr txBox="1"/>
            <p:nvPr/>
          </p:nvSpPr>
          <p:spPr>
            <a:xfrm>
              <a:off x="7043839" y="360437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</a:rPr>
                <a:t>6</a:t>
              </a: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0655AAED-19C1-46AF-8151-32528A524C7A}"/>
                </a:ext>
              </a:extLst>
            </p:cNvPr>
            <p:cNvSpPr txBox="1"/>
            <p:nvPr/>
          </p:nvSpPr>
          <p:spPr>
            <a:xfrm>
              <a:off x="3342644" y="31852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</a:rPr>
                <a:t>7</a:t>
              </a: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9AE87CAF-B505-4F53-9BBC-974D94DCBE4A}"/>
                </a:ext>
              </a:extLst>
            </p:cNvPr>
            <p:cNvSpPr txBox="1"/>
            <p:nvPr/>
          </p:nvSpPr>
          <p:spPr>
            <a:xfrm>
              <a:off x="5922802" y="224810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</a:rPr>
                <a:t>8</a:t>
              </a: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8A64987C-C836-4301-9A9A-A8B5340CF3A4}"/>
                </a:ext>
              </a:extLst>
            </p:cNvPr>
            <p:cNvSpPr txBox="1"/>
            <p:nvPr/>
          </p:nvSpPr>
          <p:spPr>
            <a:xfrm>
              <a:off x="5438623" y="492117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7030A0"/>
                  </a:solidFill>
                </a:rPr>
                <a:t>9</a:t>
              </a:r>
              <a:endParaRPr lang="zh-CN" alt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3CB81A7E-AFA0-4274-8D9D-3323D0D6FC0A}"/>
                </a:ext>
              </a:extLst>
            </p:cNvPr>
            <p:cNvSpPr txBox="1"/>
            <p:nvPr/>
          </p:nvSpPr>
          <p:spPr>
            <a:xfrm>
              <a:off x="5735329" y="415115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7030A0"/>
                  </a:solidFill>
                </a:rPr>
                <a:t>10</a:t>
              </a:r>
              <a:endParaRPr lang="zh-CN" alt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3092" name="文本框 3091">
              <a:extLst>
                <a:ext uri="{FF2B5EF4-FFF2-40B4-BE49-F238E27FC236}">
                  <a16:creationId xmlns:a16="http://schemas.microsoft.com/office/drawing/2014/main" id="{8FCAF0D6-EB46-4652-8198-9E70481DB190}"/>
                </a:ext>
              </a:extLst>
            </p:cNvPr>
            <p:cNvSpPr txBox="1"/>
            <p:nvPr/>
          </p:nvSpPr>
          <p:spPr>
            <a:xfrm>
              <a:off x="1298819" y="402449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乙烯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6A5071B4-66D9-48A8-AF9C-BAA5AE1AE414}"/>
                </a:ext>
              </a:extLst>
            </p:cNvPr>
            <p:cNvSpPr txBox="1"/>
            <p:nvPr/>
          </p:nvSpPr>
          <p:spPr>
            <a:xfrm>
              <a:off x="1113291" y="4617086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共聚单体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C7C395EB-9A23-48E3-9A48-5FE88FA0CD0E}"/>
                </a:ext>
              </a:extLst>
            </p:cNvPr>
            <p:cNvSpPr txBox="1"/>
            <p:nvPr/>
          </p:nvSpPr>
          <p:spPr>
            <a:xfrm>
              <a:off x="1298819" y="522460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氢气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3DB3473C-4282-41EC-AE7F-4C5FB2A66C2F}"/>
                </a:ext>
              </a:extLst>
            </p:cNvPr>
            <p:cNvSpPr txBox="1"/>
            <p:nvPr/>
          </p:nvSpPr>
          <p:spPr>
            <a:xfrm>
              <a:off x="5838758" y="352307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火炬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6DB01AB7-177A-473E-88BF-4FD8B1964521}"/>
                </a:ext>
              </a:extLst>
            </p:cNvPr>
            <p:cNvSpPr txBox="1"/>
            <p:nvPr/>
          </p:nvSpPr>
          <p:spPr>
            <a:xfrm>
              <a:off x="6290275" y="5836623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HDPE</a:t>
              </a:r>
              <a:endParaRPr lang="zh-CN" altLang="en-US" b="1" dirty="0"/>
            </a:p>
          </p:txBody>
        </p: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9BF4727B-C4EC-4F9F-B2B3-E42148EC86C9}"/>
                </a:ext>
              </a:extLst>
            </p:cNvPr>
            <p:cNvCxnSpPr/>
            <p:nvPr/>
          </p:nvCxnSpPr>
          <p:spPr>
            <a:xfrm>
              <a:off x="4495094" y="5880314"/>
              <a:ext cx="10999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FB70328D-497D-41F7-9870-ACDE93B70F86}"/>
                </a:ext>
              </a:extLst>
            </p:cNvPr>
            <p:cNvSpPr txBox="1"/>
            <p:nvPr/>
          </p:nvSpPr>
          <p:spPr>
            <a:xfrm>
              <a:off x="4324215" y="5523501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惰性气体</a:t>
              </a:r>
            </a:p>
          </p:txBody>
        </p:sp>
        <p:cxnSp>
          <p:nvCxnSpPr>
            <p:cNvPr id="3094" name="连接符: 肘形 3093">
              <a:extLst>
                <a:ext uri="{FF2B5EF4-FFF2-40B4-BE49-F238E27FC236}">
                  <a16:creationId xmlns:a16="http://schemas.microsoft.com/office/drawing/2014/main" id="{0F9BE856-90FB-466B-8CF7-90E4143DAAE7}"/>
                </a:ext>
              </a:extLst>
            </p:cNvPr>
            <p:cNvCxnSpPr/>
            <p:nvPr/>
          </p:nvCxnSpPr>
          <p:spPr>
            <a:xfrm flipV="1">
              <a:off x="5010988" y="6021288"/>
              <a:ext cx="956080" cy="288032"/>
            </a:xfrm>
            <a:prstGeom prst="bentConnector3">
              <a:avLst>
                <a:gd name="adj1" fmla="val 10018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FFA9D12E-1E4E-4F40-B23E-3FE18DD570FF}"/>
                </a:ext>
              </a:extLst>
            </p:cNvPr>
            <p:cNvSpPr txBox="1"/>
            <p:nvPr/>
          </p:nvSpPr>
          <p:spPr>
            <a:xfrm>
              <a:off x="3626632" y="5980638"/>
              <a:ext cx="157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气体输送系统</a:t>
              </a:r>
            </a:p>
          </p:txBody>
        </p:sp>
      </p:grpSp>
      <p:sp>
        <p:nvSpPr>
          <p:cNvPr id="106" name="文本框 105">
            <a:extLst>
              <a:ext uri="{FF2B5EF4-FFF2-40B4-BE49-F238E27FC236}">
                <a16:creationId xmlns:a16="http://schemas.microsoft.com/office/drawing/2014/main" id="{3D1C0C05-C882-4DFE-873D-41A74D7EC30C}"/>
              </a:ext>
            </a:extLst>
          </p:cNvPr>
          <p:cNvSpPr txBox="1"/>
          <p:nvPr/>
        </p:nvSpPr>
        <p:spPr>
          <a:xfrm>
            <a:off x="682078" y="148137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催化剂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18BCCE2-C210-4347-BD92-9D794FB2EB63}"/>
              </a:ext>
            </a:extLst>
          </p:cNvPr>
          <p:cNvSpPr/>
          <p:nvPr/>
        </p:nvSpPr>
        <p:spPr>
          <a:xfrm>
            <a:off x="264324" y="1131779"/>
            <a:ext cx="1813317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dirty="0"/>
              <a:t>负载型</a:t>
            </a:r>
            <a:r>
              <a:rPr lang="en-US" altLang="zh-CN" dirty="0"/>
              <a:t>Cr</a:t>
            </a:r>
            <a:r>
              <a:rPr lang="zh-CN" altLang="en-US" dirty="0"/>
              <a:t>催化剂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6FAF4B1-9F3F-45F1-AAE9-4EBF416118B6}"/>
              </a:ext>
            </a:extLst>
          </p:cNvPr>
          <p:cNvSpPr txBox="1"/>
          <p:nvPr/>
        </p:nvSpPr>
        <p:spPr>
          <a:xfrm>
            <a:off x="4779872" y="298393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HDPE</a:t>
            </a:r>
            <a:endParaRPr lang="zh-CN" altLang="en-US" b="1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CFC1620-AF23-4033-AFEE-475D94A78A47}"/>
              </a:ext>
            </a:extLst>
          </p:cNvPr>
          <p:cNvSpPr txBox="1"/>
          <p:nvPr/>
        </p:nvSpPr>
        <p:spPr>
          <a:xfrm>
            <a:off x="4746307" y="9568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乙烯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4626895-8FCD-4504-A89C-72527B9DC559}"/>
              </a:ext>
            </a:extLst>
          </p:cNvPr>
          <p:cNvSpPr txBox="1"/>
          <p:nvPr/>
        </p:nvSpPr>
        <p:spPr>
          <a:xfrm>
            <a:off x="4794507" y="1440907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多级旋风分离器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96BE1F7-3336-40C0-A8BD-29AA254E4EA5}"/>
              </a:ext>
            </a:extLst>
          </p:cNvPr>
          <p:cNvSpPr txBox="1"/>
          <p:nvPr/>
        </p:nvSpPr>
        <p:spPr>
          <a:xfrm>
            <a:off x="6038812" y="45031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冷却器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B86D4DF-DBCA-4CE2-9B2B-F1485CF2978E}"/>
              </a:ext>
            </a:extLst>
          </p:cNvPr>
          <p:cNvSpPr txBox="1"/>
          <p:nvPr/>
        </p:nvSpPr>
        <p:spPr>
          <a:xfrm>
            <a:off x="7655949" y="409319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压缩机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13A4D8F-23CC-4741-874E-BE585D09A3FC}"/>
              </a:ext>
            </a:extLst>
          </p:cNvPr>
          <p:cNvSpPr/>
          <p:nvPr/>
        </p:nvSpPr>
        <p:spPr>
          <a:xfrm>
            <a:off x="3147455" y="595891"/>
            <a:ext cx="2370249" cy="12862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聚合温度：</a:t>
            </a:r>
            <a:r>
              <a:rPr lang="en-US" altLang="zh-CN" dirty="0"/>
              <a:t>95-105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℃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压力：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MPa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反应时间：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小时</a:t>
            </a:r>
            <a:endParaRPr lang="en-US" altLang="zh-CN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90622A0-1D3B-424B-AB3C-BF0ECCAE743F}"/>
              </a:ext>
            </a:extLst>
          </p:cNvPr>
          <p:cNvSpPr/>
          <p:nvPr/>
        </p:nvSpPr>
        <p:spPr>
          <a:xfrm>
            <a:off x="13674" y="4457343"/>
            <a:ext cx="1584350" cy="24006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乙烯单程转化率仅为</a:t>
            </a:r>
            <a:r>
              <a:rPr lang="en-US" altLang="zh-CN" sz="2000" b="1" dirty="0">
                <a:solidFill>
                  <a:srgbClr val="FF0000"/>
                </a:solidFill>
              </a:rPr>
              <a:t>2%</a:t>
            </a:r>
            <a:r>
              <a:rPr lang="zh-CN" altLang="en-US" sz="2000" b="1" dirty="0">
                <a:solidFill>
                  <a:srgbClr val="FF0000"/>
                </a:solidFill>
              </a:rPr>
              <a:t>，因此压缩、循环利用较为重要</a:t>
            </a:r>
          </a:p>
        </p:txBody>
      </p:sp>
    </p:spTree>
    <p:extLst>
      <p:ext uri="{BB962C8B-B14F-4D97-AF65-F5344CB8AC3E}">
        <p14:creationId xmlns:p14="http://schemas.microsoft.com/office/powerpoint/2010/main" val="27958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对角圆角矩形 7">
            <a:extLst>
              <a:ext uri="{FF2B5EF4-FFF2-40B4-BE49-F238E27FC236}">
                <a16:creationId xmlns:a16="http://schemas.microsoft.com/office/drawing/2014/main" id="{40D6D822-EF8F-4BD1-A902-EE88949110EA}"/>
              </a:ext>
            </a:extLst>
          </p:cNvPr>
          <p:cNvSpPr/>
          <p:nvPr/>
        </p:nvSpPr>
        <p:spPr>
          <a:xfrm>
            <a:off x="0" y="0"/>
            <a:ext cx="4860032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气相法流化床法生产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HDPE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工艺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F51F55-34EA-46DF-B1F5-B95F7718C102}"/>
              </a:ext>
            </a:extLst>
          </p:cNvPr>
          <p:cNvSpPr txBox="1"/>
          <p:nvPr/>
        </p:nvSpPr>
        <p:spPr>
          <a:xfrm>
            <a:off x="683568" y="855635"/>
            <a:ext cx="5570756" cy="514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/>
              <a:t>催化剂：负载型</a:t>
            </a:r>
            <a:r>
              <a:rPr lang="en-US" altLang="zh-CN" sz="2400" dirty="0"/>
              <a:t>Cr</a:t>
            </a:r>
            <a:r>
              <a:rPr lang="zh-CN" altLang="en-US" sz="2400" dirty="0"/>
              <a:t>催化剂；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r>
              <a:rPr lang="zh-CN" altLang="en-US" sz="2400" dirty="0"/>
              <a:t>催化效率（活性）：</a:t>
            </a:r>
            <a:r>
              <a:rPr lang="en-US" altLang="zh-CN" sz="2400" dirty="0"/>
              <a:t>0.4-1.0 t(PE)/g(Cr);</a:t>
            </a:r>
          </a:p>
          <a:p>
            <a:pPr>
              <a:lnSpc>
                <a:spcPct val="200000"/>
              </a:lnSpc>
            </a:pPr>
            <a:r>
              <a:rPr lang="zh-CN" altLang="en-US" sz="2400" dirty="0"/>
              <a:t>单体：乙烯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r>
              <a:rPr lang="zh-CN" altLang="en-US" sz="2400" dirty="0"/>
              <a:t>分子量调节剂：氢气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r>
              <a:rPr lang="zh-CN" altLang="en-US" sz="2400" dirty="0"/>
              <a:t>聚合温度：</a:t>
            </a:r>
            <a:r>
              <a:rPr lang="en-US" altLang="zh-CN" sz="2400" dirty="0"/>
              <a:t>95-105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℃</a:t>
            </a: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压力：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Mpa</a:t>
            </a: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反应时间：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3-5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小时</a:t>
            </a:r>
            <a:endParaRPr lang="en-US" altLang="zh-CN" sz="2400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320F72E-81F5-4344-B14D-1F744D5A3388}"/>
              </a:ext>
            </a:extLst>
          </p:cNvPr>
          <p:cNvCxnSpPr/>
          <p:nvPr/>
        </p:nvCxnSpPr>
        <p:spPr>
          <a:xfrm>
            <a:off x="3779912" y="3573016"/>
            <a:ext cx="1800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E45BD03-EC25-40F1-9E54-637D67D0B533}"/>
              </a:ext>
            </a:extLst>
          </p:cNvPr>
          <p:cNvSpPr txBox="1"/>
          <p:nvPr/>
        </p:nvSpPr>
        <p:spPr>
          <a:xfrm>
            <a:off x="5796136" y="3007893"/>
            <a:ext cx="3024336" cy="113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氢链转移能力强，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170 ℃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下不稳定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FF490D-D758-418C-93F4-32AB386FCCF1}"/>
              </a:ext>
            </a:extLst>
          </p:cNvPr>
          <p:cNvSpPr txBox="1"/>
          <p:nvPr/>
        </p:nvSpPr>
        <p:spPr>
          <a:xfrm>
            <a:off x="5076056" y="4468000"/>
            <a:ext cx="3024336" cy="11339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 ℃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以上；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250-300 Mpa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56C83A7-6DBB-4103-92AB-B2C22E4A02E3}"/>
              </a:ext>
            </a:extLst>
          </p:cNvPr>
          <p:cNvCxnSpPr/>
          <p:nvPr/>
        </p:nvCxnSpPr>
        <p:spPr>
          <a:xfrm>
            <a:off x="3059832" y="5053199"/>
            <a:ext cx="1800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78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8574" y="0"/>
            <a:ext cx="4059369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乙烯溶剂法聚合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-LLDPE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3F7ED3-76B3-4AA6-9D3E-B2D10F3C6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410696" y="-781434"/>
            <a:ext cx="6348953" cy="915319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EAE4A63-6019-40DC-95C1-4D54AA3AC8D3}"/>
              </a:ext>
            </a:extLst>
          </p:cNvPr>
          <p:cNvSpPr txBox="1"/>
          <p:nvPr/>
        </p:nvSpPr>
        <p:spPr>
          <a:xfrm>
            <a:off x="1053950" y="6093296"/>
            <a:ext cx="1968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负载</a:t>
            </a:r>
            <a:r>
              <a:rPr lang="en-US" altLang="zh-CN" sz="2400" dirty="0" err="1">
                <a:solidFill>
                  <a:srgbClr val="FF0000"/>
                </a:solidFill>
              </a:rPr>
              <a:t>Ti</a:t>
            </a:r>
            <a:r>
              <a:rPr lang="zh-CN" altLang="en-US" sz="2400" dirty="0">
                <a:solidFill>
                  <a:srgbClr val="FF0000"/>
                </a:solidFill>
              </a:rPr>
              <a:t>催化剂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4266F6-295E-4330-A34C-B0DD0D6EB805}"/>
              </a:ext>
            </a:extLst>
          </p:cNvPr>
          <p:cNvSpPr txBox="1"/>
          <p:nvPr/>
        </p:nvSpPr>
        <p:spPr>
          <a:xfrm>
            <a:off x="5220071" y="11124"/>
            <a:ext cx="3941699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2.07-5.17 Mpa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180-250 ℃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转化率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90%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BA49A3C-1A92-4D22-A372-B303D351BF45}"/>
              </a:ext>
            </a:extLst>
          </p:cNvPr>
          <p:cNvCxnSpPr>
            <a:stCxn id="9" idx="1"/>
          </p:cNvCxnSpPr>
          <p:nvPr/>
        </p:nvCxnSpPr>
        <p:spPr>
          <a:xfrm flipH="1">
            <a:off x="3707904" y="426623"/>
            <a:ext cx="1512167" cy="17782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21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endParaRPr lang="zh-CN" altLang="en-US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对角圆角矩形 7">
            <a:extLst>
              <a:ext uri="{FF2B5EF4-FFF2-40B4-BE49-F238E27FC236}">
                <a16:creationId xmlns:a16="http://schemas.microsoft.com/office/drawing/2014/main" id="{E398F6C9-6171-44D3-BBF8-49A5CF8ED53B}"/>
              </a:ext>
            </a:extLst>
          </p:cNvPr>
          <p:cNvSpPr/>
          <p:nvPr/>
        </p:nvSpPr>
        <p:spPr>
          <a:xfrm>
            <a:off x="8575" y="0"/>
            <a:ext cx="2115154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引发剂体系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D83DE73-36FD-412B-B450-ADF8C1B8E6AC}"/>
              </a:ext>
            </a:extLst>
          </p:cNvPr>
          <p:cNvSpPr txBox="1"/>
          <p:nvPr/>
        </p:nvSpPr>
        <p:spPr>
          <a:xfrm>
            <a:off x="1259632" y="978495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Al/Mt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81FEB2-BF22-454C-9C35-10D12D4A9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169332"/>
            <a:ext cx="6504762" cy="415238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24F117D-C408-440A-AF2B-BA6B4DE9F38C}"/>
              </a:ext>
            </a:extLst>
          </p:cNvPr>
          <p:cNvSpPr txBox="1"/>
          <p:nvPr/>
        </p:nvSpPr>
        <p:spPr>
          <a:xfrm>
            <a:off x="1259632" y="1497359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活化剂、还原剂、清扫剂、链转移剂</a:t>
            </a:r>
          </a:p>
        </p:txBody>
      </p:sp>
    </p:spTree>
    <p:extLst>
      <p:ext uri="{BB962C8B-B14F-4D97-AF65-F5344CB8AC3E}">
        <p14:creationId xmlns:p14="http://schemas.microsoft.com/office/powerpoint/2010/main" val="3978692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endParaRPr lang="zh-CN" altLang="en-US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对角圆角矩形 7">
            <a:extLst>
              <a:ext uri="{FF2B5EF4-FFF2-40B4-BE49-F238E27FC236}">
                <a16:creationId xmlns:a16="http://schemas.microsoft.com/office/drawing/2014/main" id="{A6A7DCEF-71D5-4C79-8471-1CD198D80937}"/>
              </a:ext>
            </a:extLst>
          </p:cNvPr>
          <p:cNvSpPr/>
          <p:nvPr/>
        </p:nvSpPr>
        <p:spPr>
          <a:xfrm>
            <a:off x="8575" y="0"/>
            <a:ext cx="1971138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单体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59DF15-069E-49D3-8A00-D5C22B51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581943"/>
            <a:ext cx="5649901" cy="404213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B4C2490-865A-45F0-8E59-5ADF4EE68061}"/>
              </a:ext>
            </a:extLst>
          </p:cNvPr>
          <p:cNvSpPr txBox="1"/>
          <p:nvPr/>
        </p:nvSpPr>
        <p:spPr>
          <a:xfrm>
            <a:off x="1259632" y="97849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乙烯压力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B4E6F60-1C59-4A8C-B8FA-A4009B398005}"/>
              </a:ext>
            </a:extLst>
          </p:cNvPr>
          <p:cNvSpPr txBox="1"/>
          <p:nvPr/>
        </p:nvSpPr>
        <p:spPr>
          <a:xfrm>
            <a:off x="1353557" y="5790455"/>
            <a:ext cx="6724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共单体：“正共单体效应” 和“负共单体效应”</a:t>
            </a:r>
          </a:p>
        </p:txBody>
      </p:sp>
    </p:spTree>
    <p:extLst>
      <p:ext uri="{BB962C8B-B14F-4D97-AF65-F5344CB8AC3E}">
        <p14:creationId xmlns:p14="http://schemas.microsoft.com/office/powerpoint/2010/main" val="659198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endParaRPr lang="zh-CN" altLang="en-US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对角圆角矩形 7">
            <a:extLst>
              <a:ext uri="{FF2B5EF4-FFF2-40B4-BE49-F238E27FC236}">
                <a16:creationId xmlns:a16="http://schemas.microsoft.com/office/drawing/2014/main" id="{9732459E-E68A-4F3E-9526-C39A9CE16302}"/>
              </a:ext>
            </a:extLst>
          </p:cNvPr>
          <p:cNvSpPr/>
          <p:nvPr/>
        </p:nvSpPr>
        <p:spPr>
          <a:xfrm>
            <a:off x="8574" y="0"/>
            <a:ext cx="2403185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聚合时间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4AE24C-1582-48C0-BEE2-B3CF9189E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796277"/>
            <a:ext cx="4874002" cy="376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43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BB286F-5694-4A8D-A831-B02C0C842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" y="908720"/>
            <a:ext cx="9144000" cy="3424693"/>
          </a:xfrm>
          <a:prstGeom prst="rect">
            <a:avLst/>
          </a:prstGeom>
        </p:spPr>
      </p:pic>
      <p:sp>
        <p:nvSpPr>
          <p:cNvPr id="10" name="对角圆角矩形 7">
            <a:extLst>
              <a:ext uri="{FF2B5EF4-FFF2-40B4-BE49-F238E27FC236}">
                <a16:creationId xmlns:a16="http://schemas.microsoft.com/office/drawing/2014/main" id="{C4706382-9D5F-4588-8FF5-98A4E41F8482}"/>
              </a:ext>
            </a:extLst>
          </p:cNvPr>
          <p:cNvSpPr/>
          <p:nvPr/>
        </p:nvSpPr>
        <p:spPr>
          <a:xfrm>
            <a:off x="8574" y="0"/>
            <a:ext cx="2403185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聚合时间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A26468-2AB2-43AA-835D-EB7293C7099C}"/>
              </a:ext>
            </a:extLst>
          </p:cNvPr>
          <p:cNvSpPr txBox="1"/>
          <p:nvPr/>
        </p:nvSpPr>
        <p:spPr>
          <a:xfrm>
            <a:off x="440114" y="4714930"/>
            <a:ext cx="8280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活性聚合，</a:t>
            </a:r>
            <a:r>
              <a:rPr lang="zh-CN" altLang="en-US" sz="2400" dirty="0"/>
              <a:t>分子量随时间延长而增大；分子量分布不变；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非活性聚合，</a:t>
            </a:r>
            <a:r>
              <a:rPr lang="zh-CN" altLang="en-US" sz="2400" dirty="0"/>
              <a:t>分子量在初期逐渐增大，</a:t>
            </a:r>
            <a:r>
              <a:rPr lang="en-US" altLang="zh-CN" sz="2400" dirty="0"/>
              <a:t>2 h</a:t>
            </a:r>
            <a:r>
              <a:rPr lang="zh-CN" altLang="en-US" sz="2400" dirty="0"/>
              <a:t>后基本保持不变，分子量分布后期变宽</a:t>
            </a:r>
          </a:p>
        </p:txBody>
      </p:sp>
    </p:spTree>
    <p:extLst>
      <p:ext uri="{BB962C8B-B14F-4D97-AF65-F5344CB8AC3E}">
        <p14:creationId xmlns:p14="http://schemas.microsoft.com/office/powerpoint/2010/main" val="1421838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501D82-7744-4032-8816-E68EF9F04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9231"/>
            <a:ext cx="9144000" cy="539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47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0" name="对角圆角矩形 7">
            <a:extLst>
              <a:ext uri="{FF2B5EF4-FFF2-40B4-BE49-F238E27FC236}">
                <a16:creationId xmlns:a16="http://schemas.microsoft.com/office/drawing/2014/main" id="{BD669C74-6111-4524-BAF6-0B0F6B6FDB78}"/>
              </a:ext>
            </a:extLst>
          </p:cNvPr>
          <p:cNvSpPr/>
          <p:nvPr/>
        </p:nvSpPr>
        <p:spPr>
          <a:xfrm>
            <a:off x="8574" y="0"/>
            <a:ext cx="2403185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聚合温度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3E10D3E-8115-44E0-84C4-66D61B613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341" y="1412776"/>
            <a:ext cx="4421318" cy="331236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57B7DB0-1DE4-4EFE-9210-1B963AAA5D80}"/>
              </a:ext>
            </a:extLst>
          </p:cNvPr>
          <p:cNvSpPr txBox="1"/>
          <p:nvPr/>
        </p:nvSpPr>
        <p:spPr>
          <a:xfrm>
            <a:off x="2195736" y="5410090"/>
            <a:ext cx="5572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高温下，分子量降低；分子量分布变宽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42438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pic>
        <p:nvPicPr>
          <p:cNvPr id="5122" name="图片 5">
            <a:extLst>
              <a:ext uri="{FF2B5EF4-FFF2-40B4-BE49-F238E27FC236}">
                <a16:creationId xmlns:a16="http://schemas.microsoft.com/office/drawing/2014/main" id="{CFE792E5-4ECE-43B4-94D4-C594A7C81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0823" b="41270"/>
          <a:stretch/>
        </p:blipFill>
        <p:spPr bwMode="auto">
          <a:xfrm>
            <a:off x="1210166" y="1826822"/>
            <a:ext cx="6668525" cy="3204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对角圆角矩形 7">
            <a:extLst>
              <a:ext uri="{FF2B5EF4-FFF2-40B4-BE49-F238E27FC236}">
                <a16:creationId xmlns:a16="http://schemas.microsoft.com/office/drawing/2014/main" id="{D3975AC8-EE5A-4B4E-A0F8-0626C8CB1703}"/>
              </a:ext>
            </a:extLst>
          </p:cNvPr>
          <p:cNvSpPr/>
          <p:nvPr/>
        </p:nvSpPr>
        <p:spPr>
          <a:xfrm>
            <a:off x="8574" y="0"/>
            <a:ext cx="2403185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支化结构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1422D42-59E5-4AEA-836F-8D5A4AFC4570}"/>
              </a:ext>
            </a:extLst>
          </p:cNvPr>
          <p:cNvSpPr txBox="1"/>
          <p:nvPr/>
        </p:nvSpPr>
        <p:spPr>
          <a:xfrm>
            <a:off x="323528" y="79084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链行走反应导致支化：温度、压力均对支化产生影响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9EC549-8685-4279-B1E5-68BBFC11BEF6}"/>
              </a:ext>
            </a:extLst>
          </p:cNvPr>
          <p:cNvSpPr txBox="1"/>
          <p:nvPr/>
        </p:nvSpPr>
        <p:spPr>
          <a:xfrm>
            <a:off x="357246" y="5301208"/>
            <a:ext cx="5572046" cy="574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共聚导致支化</a:t>
            </a:r>
          </a:p>
        </p:txBody>
      </p:sp>
    </p:spTree>
    <p:extLst>
      <p:ext uri="{BB962C8B-B14F-4D97-AF65-F5344CB8AC3E}">
        <p14:creationId xmlns:p14="http://schemas.microsoft.com/office/powerpoint/2010/main" val="4112316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8841DD-7CFA-41FF-90CA-3E33B4E33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</a:rPr>
              <a:t>链穿梭聚合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r="394"/>
          <a:stretch>
            <a:fillRect/>
          </a:stretch>
        </p:blipFill>
        <p:spPr>
          <a:xfrm>
            <a:off x="6808" y="1628800"/>
            <a:ext cx="9144000" cy="4155481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686409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对角圆角矩形 7">
            <a:extLst>
              <a:ext uri="{FF2B5EF4-FFF2-40B4-BE49-F238E27FC236}">
                <a16:creationId xmlns:a16="http://schemas.microsoft.com/office/drawing/2014/main" id="{E398F6C9-6171-44D3-BBF8-49A5CF8ED53B}"/>
              </a:ext>
            </a:extLst>
          </p:cNvPr>
          <p:cNvSpPr/>
          <p:nvPr/>
        </p:nvSpPr>
        <p:spPr>
          <a:xfrm>
            <a:off x="8575" y="0"/>
            <a:ext cx="2115154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聚合体系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7918" y="1190390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引发剂</a:t>
            </a:r>
            <a:r>
              <a:rPr lang="en-US" altLang="zh-CN" sz="2400" dirty="0"/>
              <a:t>1</a:t>
            </a:r>
            <a:r>
              <a:rPr lang="zh-CN" altLang="en-US" sz="2400" dirty="0"/>
              <a:t>：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7918" y="3294661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引发剂</a:t>
            </a:r>
            <a:r>
              <a:rPr lang="en-US" altLang="zh-CN" sz="2400" dirty="0"/>
              <a:t>2</a:t>
            </a:r>
            <a:r>
              <a:rPr lang="zh-CN" altLang="en-US" sz="2400" dirty="0"/>
              <a:t>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6160" y="4898189"/>
            <a:ext cx="2741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链穿梭剂：   </a:t>
            </a:r>
            <a:r>
              <a:rPr lang="en-US" altLang="zh-CN" sz="2400" dirty="0"/>
              <a:t>Et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Zn</a:t>
            </a:r>
            <a:endParaRPr lang="zh-CN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5733256"/>
            <a:ext cx="257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溶剂：          烷烃</a:t>
            </a: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558" y="2410285"/>
            <a:ext cx="1453162" cy="2225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591536"/>
              </p:ext>
            </p:extLst>
          </p:nvPr>
        </p:nvGraphicFramePr>
        <p:xfrm>
          <a:off x="6884241" y="1126512"/>
          <a:ext cx="1735137" cy="235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CS ChemDraw Drawing" r:id="rId4" imgW="1734383" imgH="2359435" progId="ChemDraw.Document.6.0">
                  <p:embed/>
                </p:oleObj>
              </mc:Choice>
              <mc:Fallback>
                <p:oleObj name="CS ChemDraw Drawing" r:id="rId4" imgW="1734383" imgH="235943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84241" y="1126512"/>
                        <a:ext cx="1735137" cy="235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53222" y="1292710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0.86 g/cm</a:t>
            </a:r>
            <a:r>
              <a:rPr lang="en-US" altLang="zh-CN" sz="2400" baseline="30000" dirty="0"/>
              <a:t>3</a:t>
            </a:r>
            <a:endParaRPr lang="zh-CN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4776070" y="2958691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0.94 g/cm</a:t>
            </a:r>
            <a:r>
              <a:rPr lang="en-US" altLang="zh-CN" sz="2400" baseline="30000" dirty="0"/>
              <a:t>3</a:t>
            </a:r>
            <a:endParaRPr lang="zh-CN" altLang="en-US" sz="2400" dirty="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264" y="952042"/>
            <a:ext cx="2005750" cy="1280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2E57560-E223-4130-BE94-E9F89297FCC1}"/>
              </a:ext>
            </a:extLst>
          </p:cNvPr>
          <p:cNvSpPr txBox="1"/>
          <p:nvPr/>
        </p:nvSpPr>
        <p:spPr>
          <a:xfrm>
            <a:off x="4814312" y="4880099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单体：乙烯、辛烯</a:t>
            </a:r>
          </a:p>
        </p:txBody>
      </p:sp>
    </p:spTree>
    <p:extLst>
      <p:ext uri="{BB962C8B-B14F-4D97-AF65-F5344CB8AC3E}">
        <p14:creationId xmlns:p14="http://schemas.microsoft.com/office/powerpoint/2010/main" val="1146351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对角圆角矩形 7">
            <a:extLst>
              <a:ext uri="{FF2B5EF4-FFF2-40B4-BE49-F238E27FC236}">
                <a16:creationId xmlns:a16="http://schemas.microsoft.com/office/drawing/2014/main" id="{E398F6C9-6171-44D3-BBF8-49A5CF8ED53B}"/>
              </a:ext>
            </a:extLst>
          </p:cNvPr>
          <p:cNvSpPr/>
          <p:nvPr/>
        </p:nvSpPr>
        <p:spPr>
          <a:xfrm>
            <a:off x="8575" y="0"/>
            <a:ext cx="2115154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作业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2132856"/>
            <a:ext cx="6840760" cy="1819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/>
              <a:t>设计链穿梭聚合的工艺流程，及聚合工艺条件。</a:t>
            </a:r>
          </a:p>
        </p:txBody>
      </p:sp>
    </p:spTree>
    <p:extLst>
      <p:ext uri="{BB962C8B-B14F-4D97-AF65-F5344CB8AC3E}">
        <p14:creationId xmlns:p14="http://schemas.microsoft.com/office/powerpoint/2010/main" val="568071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592" y="1628800"/>
            <a:ext cx="75608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利用高分子合成方法设计制备下列聚合物：</a:t>
            </a:r>
            <a:endParaRPr lang="en-US" altLang="zh-CN" sz="4000" dirty="0"/>
          </a:p>
          <a:p>
            <a:pPr marL="342900" indent="-342900">
              <a:buAutoNum type="arabicPeriod"/>
            </a:pPr>
            <a:r>
              <a:rPr lang="zh-CN" altLang="en-US" sz="4000" dirty="0"/>
              <a:t>一种具有发光性能的聚烯烃材料；</a:t>
            </a:r>
            <a:endParaRPr lang="en-US" altLang="zh-CN" sz="4000" dirty="0"/>
          </a:p>
          <a:p>
            <a:pPr marL="342900" indent="-342900">
              <a:buAutoNum type="arabicPeriod"/>
            </a:pPr>
            <a:r>
              <a:rPr lang="zh-CN" altLang="en-US" sz="4000" dirty="0"/>
              <a:t>一种聚乙烯</a:t>
            </a:r>
            <a:r>
              <a:rPr lang="en-US" altLang="zh-CN" sz="4000" dirty="0"/>
              <a:t>-</a:t>
            </a:r>
            <a:r>
              <a:rPr lang="zh-CN" altLang="en-US" sz="4000" dirty="0"/>
              <a:t>尼龙多嵌段共聚物；聚乙烯</a:t>
            </a:r>
            <a:r>
              <a:rPr lang="en-US" altLang="zh-CN" sz="4000" dirty="0"/>
              <a:t>-</a:t>
            </a:r>
            <a:r>
              <a:rPr lang="zh-CN" altLang="en-US" sz="4000" dirty="0"/>
              <a:t>聚酯多嵌段共聚物</a:t>
            </a:r>
          </a:p>
        </p:txBody>
      </p:sp>
      <p:sp>
        <p:nvSpPr>
          <p:cNvPr id="5" name="对角圆角矩形 7">
            <a:extLst>
              <a:ext uri="{FF2B5EF4-FFF2-40B4-BE49-F238E27FC236}">
                <a16:creationId xmlns:a16="http://schemas.microsoft.com/office/drawing/2014/main" id="{E398F6C9-6171-44D3-BBF8-49A5CF8ED53B}"/>
              </a:ext>
            </a:extLst>
          </p:cNvPr>
          <p:cNvSpPr/>
          <p:nvPr/>
        </p:nvSpPr>
        <p:spPr>
          <a:xfrm>
            <a:off x="8575" y="0"/>
            <a:ext cx="2115154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大作业</a:t>
            </a:r>
          </a:p>
        </p:txBody>
      </p:sp>
    </p:spTree>
    <p:extLst>
      <p:ext uri="{BB962C8B-B14F-4D97-AF65-F5344CB8AC3E}">
        <p14:creationId xmlns:p14="http://schemas.microsoft.com/office/powerpoint/2010/main" val="2487665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-6460" y="0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1.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概述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●创始人：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齐格勒（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Ziegler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）与纳塔（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Natta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●特点：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产物立构规整性好、相对分子量高、支链少、结晶度高。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●主要贡献：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实现了难于进行自由基聚合的丙烯的工业化生产；实现了乙烯的低压聚合等。开辟了新的聚合领域。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●应用：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PP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HDPE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PS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等。</a:t>
            </a:r>
          </a:p>
          <a:p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657111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-23562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1.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概述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666562"/>
            <a:ext cx="8064896" cy="6002798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配位聚合的特点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a. 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单体首先与亲电性金属配位形成络合物。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b. 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反应具有阴离子性质。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c. 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经过四元环插入过程。插入反应包括两个同时进行的过程。</a:t>
            </a:r>
          </a:p>
          <a:p>
            <a:pPr>
              <a:spcBef>
                <a:spcPts val="600"/>
              </a:spcBef>
              <a:buClr>
                <a:srgbClr val="002060"/>
              </a:buClr>
            </a:pPr>
            <a:endParaRPr lang="zh-CN" altLang="en-US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" name="Picture 6" descr="C:\Documents and Settings\wh\桌面\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618" y="4221088"/>
            <a:ext cx="42672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861414" y="4638853"/>
            <a:ext cx="385460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I.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增长链端阴离子对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C=C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β-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碳的亲核进攻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反应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II.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阳离子</a:t>
            </a:r>
            <a:r>
              <a:rPr lang="en-US" altLang="zh-CN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Mt</a:t>
            </a:r>
            <a:r>
              <a:rPr lang="en-US" altLang="zh-CN" sz="2400" baseline="30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δ</a:t>
            </a:r>
            <a:r>
              <a:rPr lang="en-US" altLang="zh-CN" sz="24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对烯烃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π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键的亲电性进攻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反应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1)</a:t>
            </a:r>
            <a:r>
              <a:rPr lang="zh-CN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80424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-20899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1.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概述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endParaRPr lang="zh-CN" altLang="en-US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0" name="Group 1028"/>
          <p:cNvGrpSpPr>
            <a:grpSpLocks/>
          </p:cNvGrpSpPr>
          <p:nvPr/>
        </p:nvGrpSpPr>
        <p:grpSpPr bwMode="auto">
          <a:xfrm>
            <a:off x="1042012" y="1356409"/>
            <a:ext cx="7272337" cy="2206625"/>
            <a:chOff x="431" y="952"/>
            <a:chExt cx="4581" cy="1390"/>
          </a:xfrm>
        </p:grpSpPr>
        <p:grpSp>
          <p:nvGrpSpPr>
            <p:cNvPr id="11" name="Group 1029"/>
            <p:cNvGrpSpPr>
              <a:grpSpLocks/>
            </p:cNvGrpSpPr>
            <p:nvPr/>
          </p:nvGrpSpPr>
          <p:grpSpPr bwMode="auto">
            <a:xfrm>
              <a:off x="431" y="957"/>
              <a:ext cx="939" cy="822"/>
              <a:chOff x="649" y="866"/>
              <a:chExt cx="939" cy="822"/>
            </a:xfrm>
          </p:grpSpPr>
          <p:sp>
            <p:nvSpPr>
              <p:cNvPr id="71" name="Text Box 1030"/>
              <p:cNvSpPr txBox="1">
                <a:spLocks noChangeArrowheads="1"/>
              </p:cNvSpPr>
              <p:nvPr/>
            </p:nvSpPr>
            <p:spPr bwMode="auto">
              <a:xfrm>
                <a:off x="785" y="1050"/>
                <a:ext cx="2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1800"/>
                  <a:t>Ti</a:t>
                </a:r>
              </a:p>
            </p:txBody>
          </p:sp>
          <p:sp>
            <p:nvSpPr>
              <p:cNvPr id="72" name="Text Box 1031"/>
              <p:cNvSpPr txBox="1">
                <a:spLocks noChangeArrowheads="1"/>
              </p:cNvSpPr>
              <p:nvPr/>
            </p:nvSpPr>
            <p:spPr bwMode="auto">
              <a:xfrm>
                <a:off x="1316" y="1032"/>
                <a:ext cx="2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/>
                  <a:t>Al</a:t>
                </a:r>
              </a:p>
            </p:txBody>
          </p:sp>
          <p:sp>
            <p:nvSpPr>
              <p:cNvPr id="73" name="Text Box 1032"/>
              <p:cNvSpPr txBox="1">
                <a:spLocks noChangeArrowheads="1"/>
              </p:cNvSpPr>
              <p:nvPr/>
            </p:nvSpPr>
            <p:spPr bwMode="auto">
              <a:xfrm>
                <a:off x="1049" y="866"/>
                <a:ext cx="2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1800"/>
                  <a:t>Cl</a:t>
                </a:r>
              </a:p>
            </p:txBody>
          </p:sp>
          <p:sp>
            <p:nvSpPr>
              <p:cNvPr id="74" name="Text Box 1033"/>
              <p:cNvSpPr txBox="1">
                <a:spLocks noChangeArrowheads="1"/>
              </p:cNvSpPr>
              <p:nvPr/>
            </p:nvSpPr>
            <p:spPr bwMode="auto">
              <a:xfrm>
                <a:off x="1057" y="1242"/>
                <a:ext cx="2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1800" dirty="0"/>
                  <a:t>CH</a:t>
                </a:r>
                <a:r>
                  <a:rPr kumimoji="0" lang="en-US" altLang="zh-CN" sz="1200" dirty="0"/>
                  <a:t>2</a:t>
                </a:r>
              </a:p>
            </p:txBody>
          </p:sp>
          <p:sp>
            <p:nvSpPr>
              <p:cNvPr id="75" name="Text Box 1034"/>
              <p:cNvSpPr txBox="1">
                <a:spLocks noChangeArrowheads="1"/>
              </p:cNvSpPr>
              <p:nvPr/>
            </p:nvSpPr>
            <p:spPr bwMode="auto">
              <a:xfrm>
                <a:off x="1065" y="1515"/>
                <a:ext cx="2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1800"/>
                  <a:t>CH</a:t>
                </a:r>
                <a:r>
                  <a:rPr kumimoji="0" lang="en-US" altLang="zh-CN" sz="1200"/>
                  <a:t>3</a:t>
                </a:r>
              </a:p>
            </p:txBody>
          </p:sp>
          <p:sp>
            <p:nvSpPr>
              <p:cNvPr id="76" name="Line 1035"/>
              <p:cNvSpPr>
                <a:spLocks noChangeShapeType="1"/>
              </p:cNvSpPr>
              <p:nvPr/>
            </p:nvSpPr>
            <p:spPr bwMode="auto">
              <a:xfrm rot="2400000">
                <a:off x="649" y="1050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Line 1036"/>
              <p:cNvSpPr>
                <a:spLocks noChangeShapeType="1"/>
              </p:cNvSpPr>
              <p:nvPr/>
            </p:nvSpPr>
            <p:spPr bwMode="auto">
              <a:xfrm rot="2400000">
                <a:off x="1447" y="1216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Line 1037"/>
              <p:cNvSpPr>
                <a:spLocks noChangeShapeType="1"/>
              </p:cNvSpPr>
              <p:nvPr/>
            </p:nvSpPr>
            <p:spPr bwMode="auto">
              <a:xfrm rot="19200000" flipV="1">
                <a:off x="649" y="1232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Line 1038"/>
              <p:cNvSpPr>
                <a:spLocks noChangeShapeType="1"/>
              </p:cNvSpPr>
              <p:nvPr/>
            </p:nvSpPr>
            <p:spPr bwMode="auto">
              <a:xfrm rot="19200000" flipV="1">
                <a:off x="1444" y="1034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Line 1039"/>
              <p:cNvSpPr>
                <a:spLocks noChangeShapeType="1"/>
              </p:cNvSpPr>
              <p:nvPr/>
            </p:nvSpPr>
            <p:spPr bwMode="auto">
              <a:xfrm rot="19200000" flipV="1">
                <a:off x="921" y="1034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Line 1040"/>
              <p:cNvSpPr>
                <a:spLocks noChangeShapeType="1"/>
              </p:cNvSpPr>
              <p:nvPr/>
            </p:nvSpPr>
            <p:spPr bwMode="auto">
              <a:xfrm rot="19200000" flipV="1">
                <a:off x="1239" y="1232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Line 1041"/>
              <p:cNvSpPr>
                <a:spLocks noChangeShapeType="1"/>
              </p:cNvSpPr>
              <p:nvPr/>
            </p:nvSpPr>
            <p:spPr bwMode="auto">
              <a:xfrm rot="2400000">
                <a:off x="1185" y="1021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Line 1042"/>
              <p:cNvSpPr>
                <a:spLocks noChangeShapeType="1"/>
              </p:cNvSpPr>
              <p:nvPr/>
            </p:nvSpPr>
            <p:spPr bwMode="auto">
              <a:xfrm rot="2400000">
                <a:off x="921" y="1232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Line 1043"/>
              <p:cNvSpPr>
                <a:spLocks noChangeShapeType="1"/>
              </p:cNvSpPr>
              <p:nvPr/>
            </p:nvSpPr>
            <p:spPr bwMode="auto">
              <a:xfrm rot="5400000">
                <a:off x="1043" y="1476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" name="Group 1044"/>
            <p:cNvGrpSpPr>
              <a:grpSpLocks/>
            </p:cNvGrpSpPr>
            <p:nvPr/>
          </p:nvGrpSpPr>
          <p:grpSpPr bwMode="auto">
            <a:xfrm>
              <a:off x="1637" y="1125"/>
              <a:ext cx="705" cy="443"/>
              <a:chOff x="839" y="2387"/>
              <a:chExt cx="705" cy="443"/>
            </a:xfrm>
          </p:grpSpPr>
          <p:sp>
            <p:nvSpPr>
              <p:cNvPr id="67" name="Text Box 1045"/>
              <p:cNvSpPr txBox="1">
                <a:spLocks noChangeArrowheads="1"/>
              </p:cNvSpPr>
              <p:nvPr/>
            </p:nvSpPr>
            <p:spPr bwMode="auto">
              <a:xfrm>
                <a:off x="839" y="2387"/>
                <a:ext cx="6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1800"/>
                  <a:t>CH</a:t>
                </a:r>
                <a:r>
                  <a:rPr kumimoji="0" lang="en-US" altLang="zh-CN" sz="1200"/>
                  <a:t>2</a:t>
                </a:r>
                <a:r>
                  <a:rPr kumimoji="0" lang="zh-CN" altLang="en-US" sz="1800"/>
                  <a:t>＝</a:t>
                </a:r>
                <a:r>
                  <a:rPr kumimoji="0" lang="en-US" altLang="zh-CN" sz="1800"/>
                  <a:t>CH</a:t>
                </a:r>
              </a:p>
            </p:txBody>
          </p:sp>
          <p:grpSp>
            <p:nvGrpSpPr>
              <p:cNvPr id="68" name="Group 1046"/>
              <p:cNvGrpSpPr>
                <a:grpSpLocks/>
              </p:cNvGrpSpPr>
              <p:nvPr/>
            </p:nvGrpSpPr>
            <p:grpSpPr bwMode="auto">
              <a:xfrm>
                <a:off x="1226" y="2515"/>
                <a:ext cx="318" cy="315"/>
                <a:chOff x="1791" y="2608"/>
                <a:chExt cx="318" cy="315"/>
              </a:xfrm>
            </p:grpSpPr>
            <p:sp>
              <p:nvSpPr>
                <p:cNvPr id="69" name="Text Box 1047"/>
                <p:cNvSpPr txBox="1">
                  <a:spLocks noChangeArrowheads="1"/>
                </p:cNvSpPr>
                <p:nvPr/>
              </p:nvSpPr>
              <p:spPr bwMode="auto">
                <a:xfrm>
                  <a:off x="1791" y="2750"/>
                  <a:ext cx="272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0" lang="en-US" altLang="zh-CN" sz="1800"/>
                    <a:t>CH</a:t>
                  </a:r>
                  <a:r>
                    <a:rPr kumimoji="0" lang="en-US" altLang="zh-CN" sz="1200"/>
                    <a:t>3</a:t>
                  </a:r>
                </a:p>
              </p:txBody>
            </p:sp>
            <p:sp>
              <p:nvSpPr>
                <p:cNvPr id="70" name="Text Box 1048"/>
                <p:cNvSpPr txBox="1">
                  <a:spLocks noChangeArrowheads="1"/>
                </p:cNvSpPr>
                <p:nvPr/>
              </p:nvSpPr>
              <p:spPr bwMode="auto">
                <a:xfrm>
                  <a:off x="1837" y="2608"/>
                  <a:ext cx="272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0" lang="en-US" altLang="zh-CN" sz="1800">
                      <a:cs typeface="Times New Roman" panose="02020603050405020304" pitchFamily="18" charset="0"/>
                    </a:rPr>
                    <a:t>|</a:t>
                  </a:r>
                  <a:endParaRPr kumimoji="0" lang="en-US" altLang="zh-CN" sz="1200"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3" name="Text Box 1049"/>
            <p:cNvSpPr txBox="1">
              <a:spLocks noChangeArrowheads="1"/>
            </p:cNvSpPr>
            <p:nvPr/>
          </p:nvSpPr>
          <p:spPr bwMode="auto">
            <a:xfrm>
              <a:off x="1392" y="1117"/>
              <a:ext cx="2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1800"/>
                <a:t>＋</a:t>
              </a:r>
              <a:endParaRPr kumimoji="0" lang="zh-CN" altLang="en-US" sz="1200"/>
            </a:p>
          </p:txBody>
        </p:sp>
        <p:sp>
          <p:nvSpPr>
            <p:cNvPr id="14" name="Text Box 1050"/>
            <p:cNvSpPr txBox="1">
              <a:spLocks noChangeArrowheads="1"/>
            </p:cNvSpPr>
            <p:nvPr/>
          </p:nvSpPr>
          <p:spPr bwMode="auto">
            <a:xfrm>
              <a:off x="2357" y="1117"/>
              <a:ext cx="2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800">
                  <a:latin typeface="宋体" panose="02010600030101010101" pitchFamily="2" charset="-122"/>
                </a:rPr>
                <a:t>→</a:t>
              </a:r>
              <a:endParaRPr kumimoji="0" lang="en-US" altLang="zh-CN" sz="1200">
                <a:latin typeface="宋体" panose="02010600030101010101" pitchFamily="2" charset="-122"/>
              </a:endParaRPr>
            </a:p>
          </p:txBody>
        </p:sp>
        <p:grpSp>
          <p:nvGrpSpPr>
            <p:cNvPr id="15" name="Group 1051"/>
            <p:cNvGrpSpPr>
              <a:grpSpLocks/>
            </p:cNvGrpSpPr>
            <p:nvPr/>
          </p:nvGrpSpPr>
          <p:grpSpPr bwMode="auto">
            <a:xfrm>
              <a:off x="2667" y="952"/>
              <a:ext cx="939" cy="822"/>
              <a:chOff x="649" y="866"/>
              <a:chExt cx="939" cy="822"/>
            </a:xfrm>
          </p:grpSpPr>
          <p:sp>
            <p:nvSpPr>
              <p:cNvPr id="53" name="Text Box 1052"/>
              <p:cNvSpPr txBox="1">
                <a:spLocks noChangeArrowheads="1"/>
              </p:cNvSpPr>
              <p:nvPr/>
            </p:nvSpPr>
            <p:spPr bwMode="auto">
              <a:xfrm>
                <a:off x="785" y="1050"/>
                <a:ext cx="2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1800"/>
                  <a:t>Ti</a:t>
                </a:r>
              </a:p>
            </p:txBody>
          </p:sp>
          <p:sp>
            <p:nvSpPr>
              <p:cNvPr id="54" name="Text Box 1053"/>
              <p:cNvSpPr txBox="1">
                <a:spLocks noChangeArrowheads="1"/>
              </p:cNvSpPr>
              <p:nvPr/>
            </p:nvSpPr>
            <p:spPr bwMode="auto">
              <a:xfrm>
                <a:off x="1316" y="1032"/>
                <a:ext cx="2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1800"/>
                  <a:t>Al</a:t>
                </a:r>
              </a:p>
            </p:txBody>
          </p:sp>
          <p:sp>
            <p:nvSpPr>
              <p:cNvPr id="55" name="Text Box 1054"/>
              <p:cNvSpPr txBox="1">
                <a:spLocks noChangeArrowheads="1"/>
              </p:cNvSpPr>
              <p:nvPr/>
            </p:nvSpPr>
            <p:spPr bwMode="auto">
              <a:xfrm>
                <a:off x="1049" y="866"/>
                <a:ext cx="2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1800"/>
                  <a:t>Cl</a:t>
                </a:r>
              </a:p>
            </p:txBody>
          </p:sp>
          <p:sp>
            <p:nvSpPr>
              <p:cNvPr id="56" name="Text Box 1055"/>
              <p:cNvSpPr txBox="1">
                <a:spLocks noChangeArrowheads="1"/>
              </p:cNvSpPr>
              <p:nvPr/>
            </p:nvSpPr>
            <p:spPr bwMode="auto">
              <a:xfrm>
                <a:off x="1057" y="1242"/>
                <a:ext cx="2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1800"/>
                  <a:t>CH</a:t>
                </a:r>
                <a:r>
                  <a:rPr kumimoji="0" lang="en-US" altLang="zh-CN" sz="1200"/>
                  <a:t>2</a:t>
                </a:r>
              </a:p>
            </p:txBody>
          </p:sp>
          <p:sp>
            <p:nvSpPr>
              <p:cNvPr id="57" name="Text Box 1056"/>
              <p:cNvSpPr txBox="1">
                <a:spLocks noChangeArrowheads="1"/>
              </p:cNvSpPr>
              <p:nvPr/>
            </p:nvSpPr>
            <p:spPr bwMode="auto">
              <a:xfrm>
                <a:off x="1065" y="1515"/>
                <a:ext cx="2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1800"/>
                  <a:t>CH</a:t>
                </a:r>
                <a:r>
                  <a:rPr kumimoji="0" lang="en-US" altLang="zh-CN" sz="1200"/>
                  <a:t>3</a:t>
                </a:r>
              </a:p>
            </p:txBody>
          </p:sp>
          <p:sp>
            <p:nvSpPr>
              <p:cNvPr id="58" name="Line 1057"/>
              <p:cNvSpPr>
                <a:spLocks noChangeShapeType="1"/>
              </p:cNvSpPr>
              <p:nvPr/>
            </p:nvSpPr>
            <p:spPr bwMode="auto">
              <a:xfrm rot="2400000">
                <a:off x="649" y="1050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Line 1058"/>
              <p:cNvSpPr>
                <a:spLocks noChangeShapeType="1"/>
              </p:cNvSpPr>
              <p:nvPr/>
            </p:nvSpPr>
            <p:spPr bwMode="auto">
              <a:xfrm rot="2400000">
                <a:off x="1447" y="1216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Line 1059"/>
              <p:cNvSpPr>
                <a:spLocks noChangeShapeType="1"/>
              </p:cNvSpPr>
              <p:nvPr/>
            </p:nvSpPr>
            <p:spPr bwMode="auto">
              <a:xfrm rot="19200000" flipV="1">
                <a:off x="649" y="1232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Line 1060"/>
              <p:cNvSpPr>
                <a:spLocks noChangeShapeType="1"/>
              </p:cNvSpPr>
              <p:nvPr/>
            </p:nvSpPr>
            <p:spPr bwMode="auto">
              <a:xfrm rot="19200000" flipV="1">
                <a:off x="1444" y="1034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Line 1061"/>
              <p:cNvSpPr>
                <a:spLocks noChangeShapeType="1"/>
              </p:cNvSpPr>
              <p:nvPr/>
            </p:nvSpPr>
            <p:spPr bwMode="auto">
              <a:xfrm rot="19200000" flipV="1">
                <a:off x="921" y="1034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Line 1062"/>
              <p:cNvSpPr>
                <a:spLocks noChangeShapeType="1"/>
              </p:cNvSpPr>
              <p:nvPr/>
            </p:nvSpPr>
            <p:spPr bwMode="auto">
              <a:xfrm rot="19200000" flipV="1">
                <a:off x="1239" y="1232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Line 1063"/>
              <p:cNvSpPr>
                <a:spLocks noChangeShapeType="1"/>
              </p:cNvSpPr>
              <p:nvPr/>
            </p:nvSpPr>
            <p:spPr bwMode="auto">
              <a:xfrm rot="2400000">
                <a:off x="1185" y="1021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Line 1064"/>
              <p:cNvSpPr>
                <a:spLocks noChangeShapeType="1"/>
              </p:cNvSpPr>
              <p:nvPr/>
            </p:nvSpPr>
            <p:spPr bwMode="auto">
              <a:xfrm rot="2400000">
                <a:off x="921" y="1232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" name="Line 1065"/>
              <p:cNvSpPr>
                <a:spLocks noChangeShapeType="1"/>
              </p:cNvSpPr>
              <p:nvPr/>
            </p:nvSpPr>
            <p:spPr bwMode="auto">
              <a:xfrm rot="5400000">
                <a:off x="1043" y="1476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066"/>
            <p:cNvGrpSpPr>
              <a:grpSpLocks/>
            </p:cNvGrpSpPr>
            <p:nvPr/>
          </p:nvGrpSpPr>
          <p:grpSpPr bwMode="auto">
            <a:xfrm>
              <a:off x="2447" y="1445"/>
              <a:ext cx="705" cy="443"/>
              <a:chOff x="839" y="2387"/>
              <a:chExt cx="705" cy="443"/>
            </a:xfrm>
          </p:grpSpPr>
          <p:sp>
            <p:nvSpPr>
              <p:cNvPr id="49" name="Text Box 1067"/>
              <p:cNvSpPr txBox="1">
                <a:spLocks noChangeArrowheads="1"/>
              </p:cNvSpPr>
              <p:nvPr/>
            </p:nvSpPr>
            <p:spPr bwMode="auto">
              <a:xfrm>
                <a:off x="839" y="2387"/>
                <a:ext cx="6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1800"/>
                  <a:t>CH</a:t>
                </a:r>
                <a:r>
                  <a:rPr kumimoji="0" lang="en-US" altLang="zh-CN" sz="1200"/>
                  <a:t>2</a:t>
                </a:r>
                <a:r>
                  <a:rPr kumimoji="0" lang="zh-CN" altLang="en-US" sz="1800"/>
                  <a:t>＝</a:t>
                </a:r>
                <a:r>
                  <a:rPr kumimoji="0" lang="en-US" altLang="zh-CN" sz="1800"/>
                  <a:t>CH</a:t>
                </a:r>
              </a:p>
            </p:txBody>
          </p:sp>
          <p:grpSp>
            <p:nvGrpSpPr>
              <p:cNvPr id="50" name="Group 1068"/>
              <p:cNvGrpSpPr>
                <a:grpSpLocks/>
              </p:cNvGrpSpPr>
              <p:nvPr/>
            </p:nvGrpSpPr>
            <p:grpSpPr bwMode="auto">
              <a:xfrm>
                <a:off x="1226" y="2515"/>
                <a:ext cx="318" cy="315"/>
                <a:chOff x="1791" y="2608"/>
                <a:chExt cx="318" cy="315"/>
              </a:xfrm>
            </p:grpSpPr>
            <p:sp>
              <p:nvSpPr>
                <p:cNvPr id="51" name="Text Box 1069"/>
                <p:cNvSpPr txBox="1">
                  <a:spLocks noChangeArrowheads="1"/>
                </p:cNvSpPr>
                <p:nvPr/>
              </p:nvSpPr>
              <p:spPr bwMode="auto">
                <a:xfrm>
                  <a:off x="1791" y="2750"/>
                  <a:ext cx="272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0" lang="en-US" altLang="zh-CN" sz="1800"/>
                    <a:t>CH</a:t>
                  </a:r>
                  <a:r>
                    <a:rPr kumimoji="0" lang="en-US" altLang="zh-CN" sz="1200"/>
                    <a:t>3</a:t>
                  </a:r>
                </a:p>
              </p:txBody>
            </p:sp>
            <p:sp>
              <p:nvSpPr>
                <p:cNvPr id="52" name="Text Box 1070"/>
                <p:cNvSpPr txBox="1">
                  <a:spLocks noChangeArrowheads="1"/>
                </p:cNvSpPr>
                <p:nvPr/>
              </p:nvSpPr>
              <p:spPr bwMode="auto">
                <a:xfrm>
                  <a:off x="1837" y="2608"/>
                  <a:ext cx="272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0" lang="en-US" altLang="zh-CN" sz="1800">
                      <a:cs typeface="Times New Roman" panose="02020603050405020304" pitchFamily="18" charset="0"/>
                    </a:rPr>
                    <a:t>|</a:t>
                  </a:r>
                  <a:endParaRPr kumimoji="0" lang="en-US" altLang="zh-CN" sz="1200"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7" name="Group 1071"/>
            <p:cNvGrpSpPr>
              <a:grpSpLocks/>
            </p:cNvGrpSpPr>
            <p:nvPr/>
          </p:nvGrpSpPr>
          <p:grpSpPr bwMode="auto">
            <a:xfrm>
              <a:off x="3726" y="1202"/>
              <a:ext cx="243" cy="46"/>
              <a:chOff x="2183" y="2432"/>
              <a:chExt cx="243" cy="46"/>
            </a:xfrm>
          </p:grpSpPr>
          <p:sp>
            <p:nvSpPr>
              <p:cNvPr id="47" name="Line 1072"/>
              <p:cNvSpPr>
                <a:spLocks noChangeShapeType="1"/>
              </p:cNvSpPr>
              <p:nvPr/>
            </p:nvSpPr>
            <p:spPr bwMode="auto">
              <a:xfrm>
                <a:off x="2200" y="2432"/>
                <a:ext cx="22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Line 1073"/>
              <p:cNvSpPr>
                <a:spLocks noChangeShapeType="1"/>
              </p:cNvSpPr>
              <p:nvPr/>
            </p:nvSpPr>
            <p:spPr bwMode="auto">
              <a:xfrm flipH="1">
                <a:off x="2183" y="2478"/>
                <a:ext cx="2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" name="Text Box 1074"/>
            <p:cNvSpPr txBox="1">
              <a:spLocks noChangeArrowheads="1"/>
            </p:cNvSpPr>
            <p:nvPr/>
          </p:nvSpPr>
          <p:spPr bwMode="auto">
            <a:xfrm>
              <a:off x="4209" y="1144"/>
              <a:ext cx="2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800"/>
                <a:t>Ti</a:t>
              </a:r>
            </a:p>
          </p:txBody>
        </p:sp>
        <p:sp>
          <p:nvSpPr>
            <p:cNvPr id="19" name="Text Box 1075"/>
            <p:cNvSpPr txBox="1">
              <a:spLocks noChangeArrowheads="1"/>
            </p:cNvSpPr>
            <p:nvPr/>
          </p:nvSpPr>
          <p:spPr bwMode="auto">
            <a:xfrm>
              <a:off x="4740" y="1126"/>
              <a:ext cx="2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800"/>
                <a:t>Al</a:t>
              </a:r>
            </a:p>
          </p:txBody>
        </p:sp>
        <p:sp>
          <p:nvSpPr>
            <p:cNvPr id="20" name="Text Box 1076"/>
            <p:cNvSpPr txBox="1">
              <a:spLocks noChangeArrowheads="1"/>
            </p:cNvSpPr>
            <p:nvPr/>
          </p:nvSpPr>
          <p:spPr bwMode="auto">
            <a:xfrm>
              <a:off x="4473" y="960"/>
              <a:ext cx="2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800"/>
                <a:t>Cl</a:t>
              </a:r>
            </a:p>
          </p:txBody>
        </p:sp>
        <p:sp>
          <p:nvSpPr>
            <p:cNvPr id="21" name="Text Box 1077"/>
            <p:cNvSpPr txBox="1">
              <a:spLocks noChangeArrowheads="1"/>
            </p:cNvSpPr>
            <p:nvPr/>
          </p:nvSpPr>
          <p:spPr bwMode="auto">
            <a:xfrm>
              <a:off x="4481" y="1336"/>
              <a:ext cx="2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800"/>
                <a:t>CH</a:t>
              </a:r>
              <a:r>
                <a:rPr kumimoji="0" lang="en-US" altLang="zh-CN" sz="1200"/>
                <a:t>2</a:t>
              </a:r>
            </a:p>
          </p:txBody>
        </p:sp>
        <p:sp>
          <p:nvSpPr>
            <p:cNvPr id="22" name="Text Box 1078"/>
            <p:cNvSpPr txBox="1">
              <a:spLocks noChangeArrowheads="1"/>
            </p:cNvSpPr>
            <p:nvPr/>
          </p:nvSpPr>
          <p:spPr bwMode="auto">
            <a:xfrm>
              <a:off x="4489" y="1609"/>
              <a:ext cx="2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800"/>
                <a:t>CH</a:t>
              </a:r>
              <a:r>
                <a:rPr kumimoji="0" lang="en-US" altLang="zh-CN" sz="1200"/>
                <a:t>3</a:t>
              </a:r>
            </a:p>
          </p:txBody>
        </p:sp>
        <p:sp>
          <p:nvSpPr>
            <p:cNvPr id="23" name="Line 1079"/>
            <p:cNvSpPr>
              <a:spLocks noChangeShapeType="1"/>
            </p:cNvSpPr>
            <p:nvPr/>
          </p:nvSpPr>
          <p:spPr bwMode="auto">
            <a:xfrm rot="2400000">
              <a:off x="4073" y="1144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1080"/>
            <p:cNvSpPr>
              <a:spLocks noChangeShapeType="1"/>
            </p:cNvSpPr>
            <p:nvPr/>
          </p:nvSpPr>
          <p:spPr bwMode="auto">
            <a:xfrm rot="2400000">
              <a:off x="4871" y="1310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1081"/>
            <p:cNvSpPr>
              <a:spLocks noChangeShapeType="1"/>
            </p:cNvSpPr>
            <p:nvPr/>
          </p:nvSpPr>
          <p:spPr bwMode="auto">
            <a:xfrm rot="19200000" flipV="1">
              <a:off x="4073" y="1326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1082"/>
            <p:cNvSpPr>
              <a:spLocks noChangeShapeType="1"/>
            </p:cNvSpPr>
            <p:nvPr/>
          </p:nvSpPr>
          <p:spPr bwMode="auto">
            <a:xfrm rot="19200000" flipV="1">
              <a:off x="4868" y="1128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1083"/>
            <p:cNvSpPr>
              <a:spLocks noChangeShapeType="1"/>
            </p:cNvSpPr>
            <p:nvPr/>
          </p:nvSpPr>
          <p:spPr bwMode="auto">
            <a:xfrm rot="19200000" flipV="1">
              <a:off x="4345" y="1128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1084"/>
            <p:cNvSpPr>
              <a:spLocks noChangeShapeType="1"/>
            </p:cNvSpPr>
            <p:nvPr/>
          </p:nvSpPr>
          <p:spPr bwMode="auto">
            <a:xfrm rot="19200000" flipV="1">
              <a:off x="4663" y="1326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1085"/>
            <p:cNvSpPr>
              <a:spLocks noChangeShapeType="1"/>
            </p:cNvSpPr>
            <p:nvPr/>
          </p:nvSpPr>
          <p:spPr bwMode="auto">
            <a:xfrm rot="2400000">
              <a:off x="4609" y="1115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1086"/>
            <p:cNvSpPr>
              <a:spLocks noChangeShapeType="1"/>
            </p:cNvSpPr>
            <p:nvPr/>
          </p:nvSpPr>
          <p:spPr bwMode="auto">
            <a:xfrm rot="5400000">
              <a:off x="4467" y="1570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1" name="Group 1087"/>
            <p:cNvGrpSpPr>
              <a:grpSpLocks/>
            </p:cNvGrpSpPr>
            <p:nvPr/>
          </p:nvGrpSpPr>
          <p:grpSpPr bwMode="auto">
            <a:xfrm>
              <a:off x="3832" y="1445"/>
              <a:ext cx="705" cy="443"/>
              <a:chOff x="839" y="2387"/>
              <a:chExt cx="705" cy="443"/>
            </a:xfrm>
          </p:grpSpPr>
          <p:sp>
            <p:nvSpPr>
              <p:cNvPr id="43" name="Text Box 1088"/>
              <p:cNvSpPr txBox="1">
                <a:spLocks noChangeArrowheads="1"/>
              </p:cNvSpPr>
              <p:nvPr/>
            </p:nvSpPr>
            <p:spPr bwMode="auto">
              <a:xfrm>
                <a:off x="839" y="2387"/>
                <a:ext cx="6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1800"/>
                  <a:t>CH</a:t>
                </a:r>
                <a:r>
                  <a:rPr kumimoji="0" lang="en-US" altLang="zh-CN" sz="1200"/>
                  <a:t>2</a:t>
                </a:r>
                <a:r>
                  <a:rPr kumimoji="0" lang="zh-CN" altLang="en-US" sz="1800"/>
                  <a:t>＝</a:t>
                </a:r>
                <a:r>
                  <a:rPr kumimoji="0" lang="en-US" altLang="zh-CN" sz="1800"/>
                  <a:t>CH</a:t>
                </a:r>
              </a:p>
            </p:txBody>
          </p:sp>
          <p:grpSp>
            <p:nvGrpSpPr>
              <p:cNvPr id="44" name="Group 1089"/>
              <p:cNvGrpSpPr>
                <a:grpSpLocks/>
              </p:cNvGrpSpPr>
              <p:nvPr/>
            </p:nvGrpSpPr>
            <p:grpSpPr bwMode="auto">
              <a:xfrm>
                <a:off x="1226" y="2515"/>
                <a:ext cx="318" cy="315"/>
                <a:chOff x="1791" y="2608"/>
                <a:chExt cx="318" cy="315"/>
              </a:xfrm>
            </p:grpSpPr>
            <p:sp>
              <p:nvSpPr>
                <p:cNvPr id="45" name="Text Box 1090"/>
                <p:cNvSpPr txBox="1">
                  <a:spLocks noChangeArrowheads="1"/>
                </p:cNvSpPr>
                <p:nvPr/>
              </p:nvSpPr>
              <p:spPr bwMode="auto">
                <a:xfrm>
                  <a:off x="1791" y="2750"/>
                  <a:ext cx="272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0" lang="en-US" altLang="zh-CN" sz="1800"/>
                    <a:t>CH</a:t>
                  </a:r>
                  <a:r>
                    <a:rPr kumimoji="0" lang="en-US" altLang="zh-CN" sz="1200"/>
                    <a:t>3</a:t>
                  </a:r>
                </a:p>
              </p:txBody>
            </p:sp>
            <p:sp>
              <p:nvSpPr>
                <p:cNvPr id="46" name="Text Box 1091"/>
                <p:cNvSpPr txBox="1">
                  <a:spLocks noChangeArrowheads="1"/>
                </p:cNvSpPr>
                <p:nvPr/>
              </p:nvSpPr>
              <p:spPr bwMode="auto">
                <a:xfrm>
                  <a:off x="1837" y="2608"/>
                  <a:ext cx="272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0" lang="en-US" altLang="zh-CN" sz="1800">
                      <a:cs typeface="Times New Roman" panose="02020603050405020304" pitchFamily="18" charset="0"/>
                    </a:rPr>
                    <a:t>|</a:t>
                  </a:r>
                  <a:endParaRPr kumimoji="0" lang="en-US" altLang="zh-CN" sz="1200"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32" name="Line 1092"/>
            <p:cNvSpPr>
              <a:spLocks noChangeShapeType="1"/>
            </p:cNvSpPr>
            <p:nvPr/>
          </p:nvSpPr>
          <p:spPr bwMode="auto">
            <a:xfrm flipV="1">
              <a:off x="4270" y="1314"/>
              <a:ext cx="0" cy="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Text Box 1093"/>
            <p:cNvSpPr txBox="1">
              <a:spLocks noChangeArrowheads="1"/>
            </p:cNvSpPr>
            <p:nvPr/>
          </p:nvSpPr>
          <p:spPr bwMode="auto">
            <a:xfrm>
              <a:off x="2484" y="1373"/>
              <a:ext cx="91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l-GR" altLang="zh-CN" sz="1200">
                  <a:latin typeface="宋体" panose="02010600030101010101" pitchFamily="2" charset="-122"/>
                </a:rPr>
                <a:t>α</a:t>
              </a:r>
            </a:p>
          </p:txBody>
        </p:sp>
        <p:sp>
          <p:nvSpPr>
            <p:cNvPr id="34" name="Text Box 1094"/>
            <p:cNvSpPr txBox="1">
              <a:spLocks noChangeArrowheads="1"/>
            </p:cNvSpPr>
            <p:nvPr/>
          </p:nvSpPr>
          <p:spPr bwMode="auto">
            <a:xfrm>
              <a:off x="2863" y="1373"/>
              <a:ext cx="91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l-GR" altLang="zh-CN" sz="1200">
                  <a:latin typeface="宋体" panose="02010600030101010101" pitchFamily="2" charset="-122"/>
                </a:rPr>
                <a:t>β</a:t>
              </a:r>
            </a:p>
          </p:txBody>
        </p:sp>
        <p:sp>
          <p:nvSpPr>
            <p:cNvPr id="35" name="Text Box 1095"/>
            <p:cNvSpPr txBox="1">
              <a:spLocks noChangeArrowheads="1"/>
            </p:cNvSpPr>
            <p:nvPr/>
          </p:nvSpPr>
          <p:spPr bwMode="auto">
            <a:xfrm>
              <a:off x="4241" y="1072"/>
              <a:ext cx="91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1200">
                  <a:latin typeface="宋体" panose="02010600030101010101" pitchFamily="2" charset="-122"/>
                </a:rPr>
                <a:t>＋</a:t>
              </a:r>
              <a:endParaRPr kumimoji="0" lang="zh-CN" altLang="el-GR" sz="1200">
                <a:latin typeface="宋体" panose="02010600030101010101" pitchFamily="2" charset="-122"/>
              </a:endParaRPr>
            </a:p>
          </p:txBody>
        </p:sp>
        <p:sp>
          <p:nvSpPr>
            <p:cNvPr id="36" name="Text Box 1096"/>
            <p:cNvSpPr txBox="1">
              <a:spLocks noChangeArrowheads="1"/>
            </p:cNvSpPr>
            <p:nvPr/>
          </p:nvSpPr>
          <p:spPr bwMode="auto">
            <a:xfrm>
              <a:off x="4497" y="1293"/>
              <a:ext cx="91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1200">
                  <a:latin typeface="宋体" panose="02010600030101010101" pitchFamily="2" charset="-122"/>
                </a:rPr>
                <a:t>－</a:t>
              </a:r>
              <a:endParaRPr kumimoji="0" lang="zh-CN" altLang="el-GR" sz="1200">
                <a:latin typeface="宋体" panose="02010600030101010101" pitchFamily="2" charset="-122"/>
              </a:endParaRPr>
            </a:p>
          </p:txBody>
        </p:sp>
        <p:sp>
          <p:nvSpPr>
            <p:cNvPr id="37" name="Line 1097"/>
            <p:cNvSpPr>
              <a:spLocks noChangeShapeType="1"/>
            </p:cNvSpPr>
            <p:nvPr/>
          </p:nvSpPr>
          <p:spPr bwMode="auto">
            <a:xfrm flipV="1">
              <a:off x="2756" y="1298"/>
              <a:ext cx="91" cy="1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1098"/>
            <p:cNvSpPr>
              <a:spLocks noChangeShapeType="1"/>
            </p:cNvSpPr>
            <p:nvPr/>
          </p:nvSpPr>
          <p:spPr bwMode="auto">
            <a:xfrm>
              <a:off x="4377" y="2160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Text Box 1099"/>
            <p:cNvSpPr txBox="1">
              <a:spLocks noChangeArrowheads="1"/>
            </p:cNvSpPr>
            <p:nvPr/>
          </p:nvSpPr>
          <p:spPr bwMode="auto">
            <a:xfrm>
              <a:off x="548" y="1962"/>
              <a:ext cx="1033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b="1" dirty="0">
                  <a:solidFill>
                    <a:srgbClr val="0000FF"/>
                  </a:solidFill>
                </a:rPr>
                <a:t>双金属活性中心</a:t>
              </a:r>
            </a:p>
          </p:txBody>
        </p:sp>
        <p:sp>
          <p:nvSpPr>
            <p:cNvPr id="40" name="Text Box 1100"/>
            <p:cNvSpPr txBox="1">
              <a:spLocks noChangeArrowheads="1"/>
            </p:cNvSpPr>
            <p:nvPr/>
          </p:nvSpPr>
          <p:spPr bwMode="auto">
            <a:xfrm>
              <a:off x="1837" y="1979"/>
              <a:ext cx="317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b="1" dirty="0">
                  <a:solidFill>
                    <a:srgbClr val="0000FF"/>
                  </a:solidFill>
                </a:rPr>
                <a:t>丙烯</a:t>
              </a:r>
            </a:p>
          </p:txBody>
        </p:sp>
        <p:sp>
          <p:nvSpPr>
            <p:cNvPr id="41" name="Text Box 1101"/>
            <p:cNvSpPr txBox="1">
              <a:spLocks noChangeArrowheads="1"/>
            </p:cNvSpPr>
            <p:nvPr/>
          </p:nvSpPr>
          <p:spPr bwMode="auto">
            <a:xfrm>
              <a:off x="2517" y="1979"/>
              <a:ext cx="1043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b="1" dirty="0">
                  <a:solidFill>
                    <a:srgbClr val="0000FF"/>
                  </a:solidFill>
                </a:rPr>
                <a:t>双键被</a:t>
              </a:r>
              <a:r>
                <a:rPr kumimoji="0" lang="en-US" altLang="zh-CN" b="1" dirty="0">
                  <a:solidFill>
                    <a:srgbClr val="0000FF"/>
                  </a:solidFill>
                </a:rPr>
                <a:t>Ti</a:t>
              </a:r>
              <a:r>
                <a:rPr kumimoji="0" lang="zh-CN" altLang="en-US" b="1" dirty="0">
                  <a:solidFill>
                    <a:srgbClr val="0000FF"/>
                  </a:solidFill>
                </a:rPr>
                <a:t>空轨道吸附</a:t>
              </a:r>
            </a:p>
          </p:txBody>
        </p:sp>
        <p:sp>
          <p:nvSpPr>
            <p:cNvPr id="42" name="Text Box 1102"/>
            <p:cNvSpPr txBox="1">
              <a:spLocks noChangeArrowheads="1"/>
            </p:cNvSpPr>
            <p:nvPr/>
          </p:nvSpPr>
          <p:spPr bwMode="auto">
            <a:xfrm>
              <a:off x="3917" y="1979"/>
              <a:ext cx="913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b="1" dirty="0">
                  <a:solidFill>
                    <a:srgbClr val="0000FF"/>
                  </a:solidFill>
                </a:rPr>
                <a:t>丙烯单体插入</a:t>
              </a:r>
            </a:p>
          </p:txBody>
        </p:sp>
      </p:grpSp>
      <p:grpSp>
        <p:nvGrpSpPr>
          <p:cNvPr id="85" name="Group 1103"/>
          <p:cNvGrpSpPr>
            <a:grpSpLocks/>
          </p:cNvGrpSpPr>
          <p:nvPr/>
        </p:nvGrpSpPr>
        <p:grpSpPr bwMode="auto">
          <a:xfrm>
            <a:off x="1176949" y="4293868"/>
            <a:ext cx="7200900" cy="2105025"/>
            <a:chOff x="748" y="2422"/>
            <a:chExt cx="4536" cy="1326"/>
          </a:xfrm>
        </p:grpSpPr>
        <p:grpSp>
          <p:nvGrpSpPr>
            <p:cNvPr id="86" name="Group 1104"/>
            <p:cNvGrpSpPr>
              <a:grpSpLocks/>
            </p:cNvGrpSpPr>
            <p:nvPr/>
          </p:nvGrpSpPr>
          <p:grpSpPr bwMode="auto">
            <a:xfrm>
              <a:off x="3515" y="2441"/>
              <a:ext cx="1769" cy="752"/>
              <a:chOff x="567" y="1963"/>
              <a:chExt cx="1769" cy="752"/>
            </a:xfrm>
          </p:grpSpPr>
          <p:sp>
            <p:nvSpPr>
              <p:cNvPr id="131" name="Text Box 1105"/>
              <p:cNvSpPr txBox="1">
                <a:spLocks noChangeArrowheads="1"/>
              </p:cNvSpPr>
              <p:nvPr/>
            </p:nvSpPr>
            <p:spPr bwMode="auto">
              <a:xfrm>
                <a:off x="703" y="2115"/>
                <a:ext cx="2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1800"/>
                  <a:t>Ti</a:t>
                </a:r>
              </a:p>
            </p:txBody>
          </p:sp>
          <p:sp>
            <p:nvSpPr>
              <p:cNvPr id="132" name="Text Box 1106"/>
              <p:cNvSpPr txBox="1">
                <a:spLocks noChangeArrowheads="1"/>
              </p:cNvSpPr>
              <p:nvPr/>
            </p:nvSpPr>
            <p:spPr bwMode="auto">
              <a:xfrm>
                <a:off x="1282" y="1965"/>
                <a:ext cx="2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1800"/>
                  <a:t>Al</a:t>
                </a:r>
              </a:p>
            </p:txBody>
          </p:sp>
          <p:sp>
            <p:nvSpPr>
              <p:cNvPr id="133" name="Text Box 1107"/>
              <p:cNvSpPr txBox="1">
                <a:spLocks noChangeArrowheads="1"/>
              </p:cNvSpPr>
              <p:nvPr/>
            </p:nvSpPr>
            <p:spPr bwMode="auto">
              <a:xfrm>
                <a:off x="967" y="1963"/>
                <a:ext cx="37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1800"/>
                  <a:t>Cl</a:t>
                </a:r>
                <a:r>
                  <a:rPr kumimoji="0" lang="zh-CN" altLang="en-US" sz="1800"/>
                  <a:t>－</a:t>
                </a:r>
              </a:p>
            </p:txBody>
          </p:sp>
          <p:sp>
            <p:nvSpPr>
              <p:cNvPr id="134" name="Text Box 1108"/>
              <p:cNvSpPr txBox="1">
                <a:spLocks noChangeArrowheads="1"/>
              </p:cNvSpPr>
              <p:nvPr/>
            </p:nvSpPr>
            <p:spPr bwMode="auto">
              <a:xfrm>
                <a:off x="1565" y="2085"/>
                <a:ext cx="77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1800"/>
                  <a:t>CH</a:t>
                </a:r>
                <a:r>
                  <a:rPr kumimoji="0" lang="en-US" altLang="zh-CN" sz="1200"/>
                  <a:t>2</a:t>
                </a:r>
                <a:r>
                  <a:rPr kumimoji="0" lang="zh-CN" altLang="en-US" sz="1800"/>
                  <a:t>－</a:t>
                </a:r>
                <a:r>
                  <a:rPr kumimoji="0" lang="en-US" altLang="zh-CN" sz="1800"/>
                  <a:t>CH</a:t>
                </a:r>
                <a:r>
                  <a:rPr kumimoji="0" lang="en-US" altLang="zh-CN" sz="1200"/>
                  <a:t>3</a:t>
                </a:r>
              </a:p>
            </p:txBody>
          </p:sp>
          <p:sp>
            <p:nvSpPr>
              <p:cNvPr id="135" name="Line 1109"/>
              <p:cNvSpPr>
                <a:spLocks noChangeShapeType="1"/>
              </p:cNvSpPr>
              <p:nvPr/>
            </p:nvSpPr>
            <p:spPr bwMode="auto">
              <a:xfrm rot="2400000">
                <a:off x="567" y="2115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" name="Line 1110"/>
              <p:cNvSpPr>
                <a:spLocks noChangeShapeType="1"/>
              </p:cNvSpPr>
              <p:nvPr/>
            </p:nvSpPr>
            <p:spPr bwMode="auto">
              <a:xfrm rot="19200000" flipV="1">
                <a:off x="567" y="2297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" name="Line 1111"/>
              <p:cNvSpPr>
                <a:spLocks noChangeShapeType="1"/>
              </p:cNvSpPr>
              <p:nvPr/>
            </p:nvSpPr>
            <p:spPr bwMode="auto">
              <a:xfrm rot="19200000" flipV="1">
                <a:off x="1410" y="1967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" name="Line 1112"/>
              <p:cNvSpPr>
                <a:spLocks noChangeShapeType="1"/>
              </p:cNvSpPr>
              <p:nvPr/>
            </p:nvSpPr>
            <p:spPr bwMode="auto">
              <a:xfrm rot="19200000" flipV="1">
                <a:off x="839" y="2099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" name="Line 1113"/>
              <p:cNvSpPr>
                <a:spLocks noChangeShapeType="1"/>
              </p:cNvSpPr>
              <p:nvPr/>
            </p:nvSpPr>
            <p:spPr bwMode="auto">
              <a:xfrm rot="19200000" flipV="1">
                <a:off x="1429" y="2245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" name="Line 1114"/>
              <p:cNvSpPr>
                <a:spLocks noChangeShapeType="1"/>
              </p:cNvSpPr>
              <p:nvPr/>
            </p:nvSpPr>
            <p:spPr bwMode="auto">
              <a:xfrm rot="2400000">
                <a:off x="1423" y="2099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" name="Line 1115"/>
              <p:cNvSpPr>
                <a:spLocks noChangeShapeType="1"/>
              </p:cNvSpPr>
              <p:nvPr/>
            </p:nvSpPr>
            <p:spPr bwMode="auto">
              <a:xfrm rot="2400000">
                <a:off x="839" y="2297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42" name="Group 1116"/>
              <p:cNvGrpSpPr>
                <a:grpSpLocks/>
              </p:cNvGrpSpPr>
              <p:nvPr/>
            </p:nvGrpSpPr>
            <p:grpSpPr bwMode="auto">
              <a:xfrm>
                <a:off x="967" y="2272"/>
                <a:ext cx="705" cy="443"/>
                <a:chOff x="839" y="2387"/>
                <a:chExt cx="705" cy="443"/>
              </a:xfrm>
            </p:grpSpPr>
            <p:sp>
              <p:nvSpPr>
                <p:cNvPr id="146" name="Text Box 1117"/>
                <p:cNvSpPr txBox="1">
                  <a:spLocks noChangeArrowheads="1"/>
                </p:cNvSpPr>
                <p:nvPr/>
              </p:nvSpPr>
              <p:spPr bwMode="auto">
                <a:xfrm>
                  <a:off x="839" y="2387"/>
                  <a:ext cx="680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0" lang="en-US" altLang="zh-CN" sz="1800"/>
                    <a:t>CH</a:t>
                  </a:r>
                  <a:r>
                    <a:rPr kumimoji="0" lang="en-US" altLang="zh-CN" sz="1200"/>
                    <a:t>2</a:t>
                  </a:r>
                  <a:r>
                    <a:rPr kumimoji="0" lang="zh-CN" altLang="en-US" sz="1800"/>
                    <a:t>－</a:t>
                  </a:r>
                  <a:r>
                    <a:rPr kumimoji="0" lang="en-US" altLang="zh-CN" sz="1800"/>
                    <a:t>CH</a:t>
                  </a:r>
                </a:p>
              </p:txBody>
            </p:sp>
            <p:grpSp>
              <p:nvGrpSpPr>
                <p:cNvPr id="147" name="Group 1118"/>
                <p:cNvGrpSpPr>
                  <a:grpSpLocks/>
                </p:cNvGrpSpPr>
                <p:nvPr/>
              </p:nvGrpSpPr>
              <p:grpSpPr bwMode="auto">
                <a:xfrm>
                  <a:off x="1226" y="2515"/>
                  <a:ext cx="318" cy="315"/>
                  <a:chOff x="1791" y="2608"/>
                  <a:chExt cx="318" cy="315"/>
                </a:xfrm>
              </p:grpSpPr>
              <p:sp>
                <p:nvSpPr>
                  <p:cNvPr id="148" name="Text Box 11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791" y="2750"/>
                    <a:ext cx="272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0" lang="en-US" altLang="zh-CN" sz="1800"/>
                      <a:t>CH</a:t>
                    </a:r>
                    <a:r>
                      <a:rPr kumimoji="0" lang="en-US" altLang="zh-CN" sz="1200"/>
                      <a:t>3</a:t>
                    </a:r>
                  </a:p>
                </p:txBody>
              </p:sp>
              <p:sp>
                <p:nvSpPr>
                  <p:cNvPr id="149" name="Text Box 11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837" y="2608"/>
                    <a:ext cx="272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0" lang="en-US" altLang="zh-CN" sz="1800">
                        <a:cs typeface="Times New Roman" panose="02020603050405020304" pitchFamily="18" charset="0"/>
                      </a:rPr>
                      <a:t>|</a:t>
                    </a:r>
                    <a:endParaRPr kumimoji="0" lang="en-US" altLang="zh-CN" sz="1200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143" name="Text Box 1121"/>
              <p:cNvSpPr txBox="1">
                <a:spLocks noChangeArrowheads="1"/>
              </p:cNvSpPr>
              <p:nvPr/>
            </p:nvSpPr>
            <p:spPr bwMode="auto">
              <a:xfrm>
                <a:off x="748" y="2051"/>
                <a:ext cx="91" cy="1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zh-CN" altLang="en-US" sz="1200">
                    <a:latin typeface="宋体" panose="02010600030101010101" pitchFamily="2" charset="-122"/>
                  </a:rPr>
                  <a:t>＋</a:t>
                </a:r>
                <a:endParaRPr kumimoji="0" lang="zh-CN" altLang="el-GR" sz="1200">
                  <a:latin typeface="宋体" panose="02010600030101010101" pitchFamily="2" charset="-122"/>
                </a:endParaRPr>
              </a:p>
            </p:txBody>
          </p:sp>
          <p:sp>
            <p:nvSpPr>
              <p:cNvPr id="144" name="Text Box 1122"/>
              <p:cNvSpPr txBox="1">
                <a:spLocks noChangeArrowheads="1"/>
              </p:cNvSpPr>
              <p:nvPr/>
            </p:nvSpPr>
            <p:spPr bwMode="auto">
              <a:xfrm>
                <a:off x="1308" y="2229"/>
                <a:ext cx="91" cy="1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zh-CN" altLang="en-US" sz="1200">
                    <a:latin typeface="宋体" panose="02010600030101010101" pitchFamily="2" charset="-122"/>
                  </a:rPr>
                  <a:t>＋</a:t>
                </a:r>
                <a:endParaRPr kumimoji="0" lang="zh-CN" altLang="el-GR" sz="1200">
                  <a:latin typeface="宋体" panose="02010600030101010101" pitchFamily="2" charset="-122"/>
                </a:endParaRPr>
              </a:p>
            </p:txBody>
          </p:sp>
          <p:sp>
            <p:nvSpPr>
              <p:cNvPr id="145" name="Text Box 1123"/>
              <p:cNvSpPr txBox="1">
                <a:spLocks noChangeArrowheads="1"/>
              </p:cNvSpPr>
              <p:nvPr/>
            </p:nvSpPr>
            <p:spPr bwMode="auto">
              <a:xfrm>
                <a:off x="988" y="2221"/>
                <a:ext cx="91" cy="1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zh-CN" altLang="en-US" sz="1200">
                    <a:latin typeface="宋体" panose="02010600030101010101" pitchFamily="2" charset="-122"/>
                  </a:rPr>
                  <a:t>－</a:t>
                </a:r>
                <a:endParaRPr kumimoji="0" lang="zh-CN" altLang="el-GR" sz="1200">
                  <a:latin typeface="宋体" panose="02010600030101010101" pitchFamily="2" charset="-122"/>
                </a:endParaRPr>
              </a:p>
            </p:txBody>
          </p:sp>
        </p:grpSp>
        <p:grpSp>
          <p:nvGrpSpPr>
            <p:cNvPr id="87" name="Group 1124"/>
            <p:cNvGrpSpPr>
              <a:grpSpLocks/>
            </p:cNvGrpSpPr>
            <p:nvPr/>
          </p:nvGrpSpPr>
          <p:grpSpPr bwMode="auto">
            <a:xfrm>
              <a:off x="2109" y="2422"/>
              <a:ext cx="1043" cy="1093"/>
              <a:chOff x="1701" y="2024"/>
              <a:chExt cx="1043" cy="1093"/>
            </a:xfrm>
          </p:grpSpPr>
          <p:sp>
            <p:nvSpPr>
              <p:cNvPr id="114" name="Text Box 1125"/>
              <p:cNvSpPr txBox="1">
                <a:spLocks noChangeArrowheads="1"/>
              </p:cNvSpPr>
              <p:nvPr/>
            </p:nvSpPr>
            <p:spPr bwMode="auto">
              <a:xfrm>
                <a:off x="2122" y="2944"/>
                <a:ext cx="2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1800"/>
                  <a:t>Et</a:t>
                </a:r>
                <a:endParaRPr kumimoji="0" lang="en-US" altLang="zh-CN" sz="1200"/>
              </a:p>
            </p:txBody>
          </p:sp>
          <p:sp>
            <p:nvSpPr>
              <p:cNvPr id="115" name="Line 1126"/>
              <p:cNvSpPr>
                <a:spLocks noChangeShapeType="1"/>
              </p:cNvSpPr>
              <p:nvPr/>
            </p:nvSpPr>
            <p:spPr bwMode="auto">
              <a:xfrm rot="5400000">
                <a:off x="2100" y="2900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" name="Text Box 1127"/>
              <p:cNvSpPr txBox="1">
                <a:spLocks noChangeArrowheads="1"/>
              </p:cNvSpPr>
              <p:nvPr/>
            </p:nvSpPr>
            <p:spPr bwMode="auto">
              <a:xfrm>
                <a:off x="1837" y="2208"/>
                <a:ext cx="2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1800"/>
                  <a:t>Ti</a:t>
                </a:r>
              </a:p>
            </p:txBody>
          </p:sp>
          <p:sp>
            <p:nvSpPr>
              <p:cNvPr id="117" name="Text Box 1128"/>
              <p:cNvSpPr txBox="1">
                <a:spLocks noChangeArrowheads="1"/>
              </p:cNvSpPr>
              <p:nvPr/>
            </p:nvSpPr>
            <p:spPr bwMode="auto">
              <a:xfrm>
                <a:off x="2368" y="2190"/>
                <a:ext cx="2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1800"/>
                  <a:t>Al</a:t>
                </a:r>
              </a:p>
            </p:txBody>
          </p:sp>
          <p:sp>
            <p:nvSpPr>
              <p:cNvPr id="118" name="Text Box 1129"/>
              <p:cNvSpPr txBox="1">
                <a:spLocks noChangeArrowheads="1"/>
              </p:cNvSpPr>
              <p:nvPr/>
            </p:nvSpPr>
            <p:spPr bwMode="auto">
              <a:xfrm>
                <a:off x="2101" y="2024"/>
                <a:ext cx="2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1800"/>
                  <a:t>Cl</a:t>
                </a:r>
              </a:p>
            </p:txBody>
          </p:sp>
          <p:sp>
            <p:nvSpPr>
              <p:cNvPr id="119" name="Text Box 1130"/>
              <p:cNvSpPr txBox="1">
                <a:spLocks noChangeArrowheads="1"/>
              </p:cNvSpPr>
              <p:nvPr/>
            </p:nvSpPr>
            <p:spPr bwMode="auto">
              <a:xfrm>
                <a:off x="2109" y="2400"/>
                <a:ext cx="2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1800"/>
                  <a:t>CH</a:t>
                </a:r>
                <a:r>
                  <a:rPr kumimoji="0" lang="en-US" altLang="zh-CN" sz="1200"/>
                  <a:t>2</a:t>
                </a:r>
              </a:p>
            </p:txBody>
          </p:sp>
          <p:sp>
            <p:nvSpPr>
              <p:cNvPr id="120" name="Text Box 1131"/>
              <p:cNvSpPr txBox="1">
                <a:spLocks noChangeArrowheads="1"/>
              </p:cNvSpPr>
              <p:nvPr/>
            </p:nvSpPr>
            <p:spPr bwMode="auto">
              <a:xfrm>
                <a:off x="2117" y="2673"/>
                <a:ext cx="62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1800"/>
                  <a:t>CH</a:t>
                </a:r>
                <a:r>
                  <a:rPr kumimoji="0" lang="zh-CN" altLang="en-US" sz="1800"/>
                  <a:t>－</a:t>
                </a:r>
                <a:r>
                  <a:rPr kumimoji="0" lang="en-US" altLang="zh-CN" sz="1800"/>
                  <a:t>CH</a:t>
                </a:r>
                <a:r>
                  <a:rPr kumimoji="0" lang="en-US" altLang="zh-CN" sz="1200"/>
                  <a:t>3</a:t>
                </a:r>
              </a:p>
            </p:txBody>
          </p:sp>
          <p:sp>
            <p:nvSpPr>
              <p:cNvPr id="121" name="Line 1132"/>
              <p:cNvSpPr>
                <a:spLocks noChangeShapeType="1"/>
              </p:cNvSpPr>
              <p:nvPr/>
            </p:nvSpPr>
            <p:spPr bwMode="auto">
              <a:xfrm rot="2400000">
                <a:off x="1701" y="2208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" name="Line 1133"/>
              <p:cNvSpPr>
                <a:spLocks noChangeShapeType="1"/>
              </p:cNvSpPr>
              <p:nvPr/>
            </p:nvSpPr>
            <p:spPr bwMode="auto">
              <a:xfrm rot="2400000">
                <a:off x="2499" y="2374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" name="Line 1134"/>
              <p:cNvSpPr>
                <a:spLocks noChangeShapeType="1"/>
              </p:cNvSpPr>
              <p:nvPr/>
            </p:nvSpPr>
            <p:spPr bwMode="auto">
              <a:xfrm rot="19200000" flipV="1">
                <a:off x="1701" y="2390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Line 1135"/>
              <p:cNvSpPr>
                <a:spLocks noChangeShapeType="1"/>
              </p:cNvSpPr>
              <p:nvPr/>
            </p:nvSpPr>
            <p:spPr bwMode="auto">
              <a:xfrm rot="19200000" flipV="1">
                <a:off x="2496" y="2192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" name="Line 1136"/>
              <p:cNvSpPr>
                <a:spLocks noChangeShapeType="1"/>
              </p:cNvSpPr>
              <p:nvPr/>
            </p:nvSpPr>
            <p:spPr bwMode="auto">
              <a:xfrm rot="19200000" flipV="1">
                <a:off x="1973" y="2192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" name="Line 1137"/>
              <p:cNvSpPr>
                <a:spLocks noChangeShapeType="1"/>
              </p:cNvSpPr>
              <p:nvPr/>
            </p:nvSpPr>
            <p:spPr bwMode="auto">
              <a:xfrm rot="19200000" flipV="1">
                <a:off x="2291" y="2390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" name="Line 1138"/>
              <p:cNvSpPr>
                <a:spLocks noChangeShapeType="1"/>
              </p:cNvSpPr>
              <p:nvPr/>
            </p:nvSpPr>
            <p:spPr bwMode="auto">
              <a:xfrm rot="2400000">
                <a:off x="2237" y="2179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" name="Line 1139"/>
              <p:cNvSpPr>
                <a:spLocks noChangeShapeType="1"/>
              </p:cNvSpPr>
              <p:nvPr/>
            </p:nvSpPr>
            <p:spPr bwMode="auto">
              <a:xfrm rot="5400000">
                <a:off x="2095" y="2634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" name="Text Box 1140"/>
              <p:cNvSpPr txBox="1">
                <a:spLocks noChangeArrowheads="1"/>
              </p:cNvSpPr>
              <p:nvPr/>
            </p:nvSpPr>
            <p:spPr bwMode="auto">
              <a:xfrm>
                <a:off x="1869" y="2136"/>
                <a:ext cx="91" cy="1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zh-CN" altLang="en-US" sz="1200">
                    <a:latin typeface="宋体" panose="02010600030101010101" pitchFamily="2" charset="-122"/>
                  </a:rPr>
                  <a:t>＋</a:t>
                </a:r>
                <a:endParaRPr kumimoji="0" lang="zh-CN" altLang="el-GR" sz="1200">
                  <a:latin typeface="宋体" panose="02010600030101010101" pitchFamily="2" charset="-122"/>
                </a:endParaRPr>
              </a:p>
            </p:txBody>
          </p:sp>
          <p:sp>
            <p:nvSpPr>
              <p:cNvPr id="130" name="Text Box 1141"/>
              <p:cNvSpPr txBox="1">
                <a:spLocks noChangeArrowheads="1"/>
              </p:cNvSpPr>
              <p:nvPr/>
            </p:nvSpPr>
            <p:spPr bwMode="auto">
              <a:xfrm>
                <a:off x="2125" y="2357"/>
                <a:ext cx="91" cy="1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zh-CN" altLang="en-US" sz="1200">
                    <a:latin typeface="宋体" panose="02010600030101010101" pitchFamily="2" charset="-122"/>
                  </a:rPr>
                  <a:t>－</a:t>
                </a:r>
                <a:endParaRPr kumimoji="0" lang="zh-CN" altLang="el-GR" sz="1200">
                  <a:latin typeface="宋体" panose="02010600030101010101" pitchFamily="2" charset="-122"/>
                </a:endParaRPr>
              </a:p>
            </p:txBody>
          </p:sp>
        </p:grpSp>
        <p:sp>
          <p:nvSpPr>
            <p:cNvPr id="88" name="Line 1142"/>
            <p:cNvSpPr>
              <a:spLocks noChangeShapeType="1"/>
            </p:cNvSpPr>
            <p:nvPr/>
          </p:nvSpPr>
          <p:spPr bwMode="auto">
            <a:xfrm flipH="1">
              <a:off x="3198" y="2670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Line 1143"/>
            <p:cNvSpPr>
              <a:spLocks noChangeShapeType="1"/>
            </p:cNvSpPr>
            <p:nvPr/>
          </p:nvSpPr>
          <p:spPr bwMode="auto">
            <a:xfrm flipH="1">
              <a:off x="1837" y="2689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Text Box 1144"/>
            <p:cNvSpPr txBox="1">
              <a:spLocks noChangeArrowheads="1"/>
            </p:cNvSpPr>
            <p:nvPr/>
          </p:nvSpPr>
          <p:spPr bwMode="auto">
            <a:xfrm>
              <a:off x="1169" y="3350"/>
              <a:ext cx="2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800"/>
                <a:t>Et</a:t>
              </a:r>
              <a:endParaRPr kumimoji="0" lang="en-US" altLang="zh-CN" sz="1200"/>
            </a:p>
          </p:txBody>
        </p:sp>
        <p:sp>
          <p:nvSpPr>
            <p:cNvPr id="91" name="Line 1145"/>
            <p:cNvSpPr>
              <a:spLocks noChangeShapeType="1"/>
            </p:cNvSpPr>
            <p:nvPr/>
          </p:nvSpPr>
          <p:spPr bwMode="auto">
            <a:xfrm rot="5400000">
              <a:off x="1147" y="3306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Text Box 1146"/>
            <p:cNvSpPr txBox="1">
              <a:spLocks noChangeArrowheads="1"/>
            </p:cNvSpPr>
            <p:nvPr/>
          </p:nvSpPr>
          <p:spPr bwMode="auto">
            <a:xfrm>
              <a:off x="884" y="2614"/>
              <a:ext cx="2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800"/>
                <a:t>Ti</a:t>
              </a:r>
            </a:p>
          </p:txBody>
        </p:sp>
        <p:sp>
          <p:nvSpPr>
            <p:cNvPr id="93" name="Text Box 1147"/>
            <p:cNvSpPr txBox="1">
              <a:spLocks noChangeArrowheads="1"/>
            </p:cNvSpPr>
            <p:nvPr/>
          </p:nvSpPr>
          <p:spPr bwMode="auto">
            <a:xfrm>
              <a:off x="1415" y="2596"/>
              <a:ext cx="2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800"/>
                <a:t>Al</a:t>
              </a:r>
            </a:p>
          </p:txBody>
        </p:sp>
        <p:sp>
          <p:nvSpPr>
            <p:cNvPr id="94" name="Text Box 1148"/>
            <p:cNvSpPr txBox="1">
              <a:spLocks noChangeArrowheads="1"/>
            </p:cNvSpPr>
            <p:nvPr/>
          </p:nvSpPr>
          <p:spPr bwMode="auto">
            <a:xfrm>
              <a:off x="1148" y="2430"/>
              <a:ext cx="2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800"/>
                <a:t>Cl</a:t>
              </a:r>
            </a:p>
          </p:txBody>
        </p:sp>
        <p:sp>
          <p:nvSpPr>
            <p:cNvPr id="95" name="Text Box 1149"/>
            <p:cNvSpPr txBox="1">
              <a:spLocks noChangeArrowheads="1"/>
            </p:cNvSpPr>
            <p:nvPr/>
          </p:nvSpPr>
          <p:spPr bwMode="auto">
            <a:xfrm>
              <a:off x="1156" y="2806"/>
              <a:ext cx="2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800"/>
                <a:t>CH</a:t>
              </a:r>
              <a:r>
                <a:rPr kumimoji="0" lang="en-US" altLang="zh-CN" sz="1200"/>
                <a:t>2</a:t>
              </a:r>
            </a:p>
          </p:txBody>
        </p:sp>
        <p:sp>
          <p:nvSpPr>
            <p:cNvPr id="96" name="Text Box 1150"/>
            <p:cNvSpPr txBox="1">
              <a:spLocks noChangeArrowheads="1"/>
            </p:cNvSpPr>
            <p:nvPr/>
          </p:nvSpPr>
          <p:spPr bwMode="auto">
            <a:xfrm>
              <a:off x="1164" y="3079"/>
              <a:ext cx="62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1800"/>
                <a:t>CH</a:t>
              </a:r>
              <a:r>
                <a:rPr kumimoji="0" lang="zh-CN" altLang="en-US" sz="1800"/>
                <a:t>－</a:t>
              </a:r>
              <a:r>
                <a:rPr kumimoji="0" lang="en-US" altLang="zh-CN" sz="1800"/>
                <a:t>CH</a:t>
              </a:r>
              <a:r>
                <a:rPr kumimoji="0" lang="en-US" altLang="zh-CN" sz="1200"/>
                <a:t>3</a:t>
              </a:r>
            </a:p>
          </p:txBody>
        </p:sp>
        <p:sp>
          <p:nvSpPr>
            <p:cNvPr id="97" name="Line 1151"/>
            <p:cNvSpPr>
              <a:spLocks noChangeShapeType="1"/>
            </p:cNvSpPr>
            <p:nvPr/>
          </p:nvSpPr>
          <p:spPr bwMode="auto">
            <a:xfrm rot="2400000">
              <a:off x="748" y="2614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Line 1152"/>
            <p:cNvSpPr>
              <a:spLocks noChangeShapeType="1"/>
            </p:cNvSpPr>
            <p:nvPr/>
          </p:nvSpPr>
          <p:spPr bwMode="auto">
            <a:xfrm rot="2400000">
              <a:off x="1546" y="2780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Line 1153"/>
            <p:cNvSpPr>
              <a:spLocks noChangeShapeType="1"/>
            </p:cNvSpPr>
            <p:nvPr/>
          </p:nvSpPr>
          <p:spPr bwMode="auto">
            <a:xfrm rot="19200000" flipV="1">
              <a:off x="748" y="2796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Line 1154"/>
            <p:cNvSpPr>
              <a:spLocks noChangeShapeType="1"/>
            </p:cNvSpPr>
            <p:nvPr/>
          </p:nvSpPr>
          <p:spPr bwMode="auto">
            <a:xfrm rot="19200000" flipV="1">
              <a:off x="1543" y="2598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Line 1155"/>
            <p:cNvSpPr>
              <a:spLocks noChangeShapeType="1"/>
            </p:cNvSpPr>
            <p:nvPr/>
          </p:nvSpPr>
          <p:spPr bwMode="auto">
            <a:xfrm rot="19200000" flipV="1">
              <a:off x="1020" y="2598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Line 1156"/>
            <p:cNvSpPr>
              <a:spLocks noChangeShapeType="1"/>
            </p:cNvSpPr>
            <p:nvPr/>
          </p:nvSpPr>
          <p:spPr bwMode="auto">
            <a:xfrm rot="19200000" flipV="1">
              <a:off x="1338" y="2796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Line 1157"/>
            <p:cNvSpPr>
              <a:spLocks noChangeShapeType="1"/>
            </p:cNvSpPr>
            <p:nvPr/>
          </p:nvSpPr>
          <p:spPr bwMode="auto">
            <a:xfrm rot="2400000">
              <a:off x="1284" y="2585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Line 1158"/>
            <p:cNvSpPr>
              <a:spLocks noChangeShapeType="1"/>
            </p:cNvSpPr>
            <p:nvPr/>
          </p:nvSpPr>
          <p:spPr bwMode="auto">
            <a:xfrm rot="5400000">
              <a:off x="1142" y="3040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Text Box 1159"/>
            <p:cNvSpPr txBox="1">
              <a:spLocks noChangeArrowheads="1"/>
            </p:cNvSpPr>
            <p:nvPr/>
          </p:nvSpPr>
          <p:spPr bwMode="auto">
            <a:xfrm>
              <a:off x="916" y="2542"/>
              <a:ext cx="91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endParaRPr kumimoji="0" lang="zh-CN" altLang="el-GR" sz="1200">
                <a:latin typeface="宋体" panose="02010600030101010101" pitchFamily="2" charset="-122"/>
              </a:endParaRPr>
            </a:p>
          </p:txBody>
        </p:sp>
        <p:sp>
          <p:nvSpPr>
            <p:cNvPr id="106" name="Text Box 1160"/>
            <p:cNvSpPr txBox="1">
              <a:spLocks noChangeArrowheads="1"/>
            </p:cNvSpPr>
            <p:nvPr/>
          </p:nvSpPr>
          <p:spPr bwMode="auto">
            <a:xfrm>
              <a:off x="1172" y="2763"/>
              <a:ext cx="91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endParaRPr kumimoji="0" lang="zh-CN" altLang="el-GR" sz="1200">
                <a:latin typeface="宋体" panose="02010600030101010101" pitchFamily="2" charset="-122"/>
              </a:endParaRPr>
            </a:p>
          </p:txBody>
        </p:sp>
        <p:sp>
          <p:nvSpPr>
            <p:cNvPr id="107" name="Line 1161"/>
            <p:cNvSpPr>
              <a:spLocks noChangeShapeType="1"/>
            </p:cNvSpPr>
            <p:nvPr/>
          </p:nvSpPr>
          <p:spPr bwMode="auto">
            <a:xfrm rot="2400000">
              <a:off x="1020" y="2809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Text Box 1162"/>
            <p:cNvSpPr txBox="1">
              <a:spLocks noChangeArrowheads="1"/>
            </p:cNvSpPr>
            <p:nvPr/>
          </p:nvSpPr>
          <p:spPr bwMode="auto">
            <a:xfrm>
              <a:off x="3890" y="3304"/>
              <a:ext cx="1354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b="1" dirty="0">
                  <a:solidFill>
                    <a:srgbClr val="0000FF"/>
                  </a:solidFill>
                </a:rPr>
                <a:t>过渡六元环配位结构</a:t>
              </a:r>
            </a:p>
          </p:txBody>
        </p:sp>
        <p:sp>
          <p:nvSpPr>
            <p:cNvPr id="109" name="Text Box 1163"/>
            <p:cNvSpPr txBox="1">
              <a:spLocks noChangeArrowheads="1"/>
            </p:cNvSpPr>
            <p:nvPr/>
          </p:nvSpPr>
          <p:spPr bwMode="auto">
            <a:xfrm>
              <a:off x="1837" y="2536"/>
              <a:ext cx="272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1200"/>
                <a:t>再生</a:t>
              </a:r>
            </a:p>
          </p:txBody>
        </p:sp>
        <p:sp>
          <p:nvSpPr>
            <p:cNvPr id="110" name="Text Box 1164"/>
            <p:cNvSpPr txBox="1">
              <a:spLocks noChangeArrowheads="1"/>
            </p:cNvSpPr>
            <p:nvPr/>
          </p:nvSpPr>
          <p:spPr bwMode="auto">
            <a:xfrm>
              <a:off x="1082" y="2830"/>
              <a:ext cx="91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l-GR" altLang="zh-CN" sz="1200">
                  <a:latin typeface="宋体" panose="02010600030101010101" pitchFamily="2" charset="-122"/>
                </a:rPr>
                <a:t>α</a:t>
              </a:r>
            </a:p>
          </p:txBody>
        </p:sp>
        <p:sp>
          <p:nvSpPr>
            <p:cNvPr id="111" name="Text Box 1165"/>
            <p:cNvSpPr txBox="1">
              <a:spLocks noChangeArrowheads="1"/>
            </p:cNvSpPr>
            <p:nvPr/>
          </p:nvSpPr>
          <p:spPr bwMode="auto">
            <a:xfrm>
              <a:off x="1087" y="3115"/>
              <a:ext cx="91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l-GR" altLang="zh-CN" sz="1200">
                  <a:latin typeface="宋体" panose="02010600030101010101" pitchFamily="2" charset="-122"/>
                </a:rPr>
                <a:t>β</a:t>
              </a:r>
            </a:p>
          </p:txBody>
        </p:sp>
        <p:sp>
          <p:nvSpPr>
            <p:cNvPr id="112" name="Text Box 1166"/>
            <p:cNvSpPr txBox="1">
              <a:spLocks noChangeArrowheads="1"/>
            </p:cNvSpPr>
            <p:nvPr/>
          </p:nvSpPr>
          <p:spPr bwMode="auto">
            <a:xfrm>
              <a:off x="3206" y="2507"/>
              <a:ext cx="227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1200"/>
                <a:t>重排</a:t>
              </a:r>
            </a:p>
          </p:txBody>
        </p:sp>
        <p:sp>
          <p:nvSpPr>
            <p:cNvPr id="113" name="Text Box 1167"/>
            <p:cNvSpPr txBox="1">
              <a:spLocks noChangeArrowheads="1"/>
            </p:cNvSpPr>
            <p:nvPr/>
          </p:nvSpPr>
          <p:spPr bwMode="auto">
            <a:xfrm>
              <a:off x="975" y="3574"/>
              <a:ext cx="862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b="1" dirty="0">
                  <a:solidFill>
                    <a:srgbClr val="0000FF"/>
                  </a:solidFill>
                </a:rPr>
                <a:t>新活性中心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6809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-424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2. 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配位催化剂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endParaRPr lang="zh-CN" altLang="en-US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408B2AE-B9D4-4EAC-8175-B5C3E71DAC58}"/>
              </a:ext>
            </a:extLst>
          </p:cNvPr>
          <p:cNvSpPr/>
          <p:nvPr/>
        </p:nvSpPr>
        <p:spPr>
          <a:xfrm>
            <a:off x="1079612" y="1018368"/>
            <a:ext cx="727280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助催化剂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AlEt</a:t>
            </a:r>
            <a:r>
              <a:rPr lang="en-US" altLang="zh-CN" sz="28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的作用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活化剂：使主催化剂产生烷基化作用，形成活性中心；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清扫剂：与原料中的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lang="en-US" altLang="zh-CN" sz="28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8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等发生反应，杀死毒物以保证主催化剂活性不下降。</a:t>
            </a: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链转移剂：聚合物链向铝化合物链转移，调控分子量；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还原剂：将主催化剂中的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还原成为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zh-CN" altLang="en-US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939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5894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2.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配位催化剂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高效催化剂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  <a:buClr>
                <a:srgbClr val="002060"/>
              </a:buClr>
            </a:pP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聚烯烃常规催化体系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α,δ,γ-TiCl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/AlEt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体系中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的利用率低，催化效率低和定向能力低，用于生产必须经过冗长的后处理工序脱除催化剂残渣和无规物，不仅流程长，而且能耗高，产率低。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3635896" y="1052736"/>
            <a:ext cx="2736304" cy="79208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问题的提出</a:t>
            </a:r>
          </a:p>
        </p:txBody>
      </p:sp>
    </p:spTree>
    <p:extLst>
      <p:ext uri="{BB962C8B-B14F-4D97-AF65-F5344CB8AC3E}">
        <p14:creationId xmlns:p14="http://schemas.microsoft.com/office/powerpoint/2010/main" val="996874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2.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配位催化剂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620688"/>
            <a:ext cx="8064896" cy="604867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lnSpc>
                <a:spcPct val="12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什么是高效催化剂？</a:t>
            </a:r>
            <a:endParaRPr lang="en-US" altLang="zh-CN" sz="32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活性高、寿命长</a:t>
            </a:r>
            <a:endParaRPr lang="en-US" altLang="zh-CN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/>
              <a:t>可使催化活性在较长的时间内不衰减，从而保持其长效高活性。</a:t>
            </a:r>
            <a:endParaRPr lang="en-US" altLang="zh-CN" sz="2800" dirty="0"/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用量少、易分离</a:t>
            </a:r>
            <a:endParaRPr lang="en-US" altLang="zh-CN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可使聚烯烃中的残留过渡金属降至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10×10</a:t>
            </a:r>
            <a:r>
              <a:rPr lang="en-US" altLang="zh-CN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-6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以下；可免除聚烯烃生产中的醇洗、水洗、中和等后处理工序；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共聚能力强</a:t>
            </a:r>
            <a:endParaRPr lang="en-US" altLang="zh-CN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耐毒化作用，共聚体系中稳定存在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zh-CN" altLang="en-US" sz="2800" dirty="0"/>
          </a:p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endParaRPr lang="zh-CN" altLang="en-US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22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5637</TotalTime>
  <Words>1993</Words>
  <Application>Microsoft Office PowerPoint</Application>
  <PresentationFormat>全屏显示(4:3)</PresentationFormat>
  <Paragraphs>350</Paragraphs>
  <Slides>35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黑体</vt:lpstr>
      <vt:lpstr>华文行楷</vt:lpstr>
      <vt:lpstr>楷体</vt:lpstr>
      <vt:lpstr>宋体</vt:lpstr>
      <vt:lpstr>微软雅黑</vt:lpstr>
      <vt:lpstr>Arial</vt:lpstr>
      <vt:lpstr>Calibri</vt:lpstr>
      <vt:lpstr>Lucida Sans</vt:lpstr>
      <vt:lpstr>Times New Roman</vt:lpstr>
      <vt:lpstr>Wingdings</vt:lpstr>
      <vt:lpstr>Office 主题</vt:lpstr>
      <vt:lpstr>CS ChemDraw Drawing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链穿梭聚合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bj</dc:creator>
  <cp:lastModifiedBy>王 凯悌</cp:lastModifiedBy>
  <cp:revision>577</cp:revision>
  <dcterms:created xsi:type="dcterms:W3CDTF">2013-10-30T09:04:50Z</dcterms:created>
  <dcterms:modified xsi:type="dcterms:W3CDTF">2019-10-17T00:42:33Z</dcterms:modified>
</cp:coreProperties>
</file>